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</p:sldIdLst>
  <p:sldSz cx="7559675" cy="10691813"/>
  <p:notesSz cx="6797675" cy="9926638"/>
  <p:defaultTextStyle>
    <a:defPPr>
      <a:defRPr lang="fr-FR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44"/>
    <a:srgbClr val="32A457"/>
    <a:srgbClr val="006E38"/>
    <a:srgbClr val="FFC000"/>
    <a:srgbClr val="A5A5A5"/>
    <a:srgbClr val="ED7D31"/>
    <a:srgbClr val="5B9BD5"/>
    <a:srgbClr val="C4D646"/>
    <a:srgbClr val="004B1E"/>
    <a:srgbClr val="00A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372" y="-5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ulven LE METTEZ" userId="b1a18a04-72d6-46d4-a1ba-4bb1f6c100de" providerId="ADAL" clId="{EEC546C2-B007-4DBE-9050-63651719046A}"/>
    <pc:docChg chg="modSld">
      <pc:chgData name="Goulven LE METTEZ" userId="b1a18a04-72d6-46d4-a1ba-4bb1f6c100de" providerId="ADAL" clId="{EEC546C2-B007-4DBE-9050-63651719046A}" dt="2024-11-14T15:35:43.325" v="42" actId="27918"/>
      <pc:docMkLst>
        <pc:docMk/>
      </pc:docMkLst>
      <pc:sldChg chg="modSp mod">
        <pc:chgData name="Goulven LE METTEZ" userId="b1a18a04-72d6-46d4-a1ba-4bb1f6c100de" providerId="ADAL" clId="{EEC546C2-B007-4DBE-9050-63651719046A}" dt="2024-11-14T15:33:28.409" v="16" actId="20577"/>
        <pc:sldMkLst>
          <pc:docMk/>
          <pc:sldMk cId="3412032224" sldId="257"/>
        </pc:sldMkLst>
        <pc:graphicFrameChg chg="modGraphic">
          <ac:chgData name="Goulven LE METTEZ" userId="b1a18a04-72d6-46d4-a1ba-4bb1f6c100de" providerId="ADAL" clId="{EEC546C2-B007-4DBE-9050-63651719046A}" dt="2024-11-14T15:33:28.409" v="16" actId="20577"/>
          <ac:graphicFrameMkLst>
            <pc:docMk/>
            <pc:sldMk cId="3412032224" sldId="257"/>
            <ac:graphicFrameMk id="19" creationId="{00000000-0000-0000-0000-000000000000}"/>
          </ac:graphicFrameMkLst>
        </pc:graphicFrameChg>
      </pc:sldChg>
      <pc:sldChg chg="modSp mod">
        <pc:chgData name="Goulven LE METTEZ" userId="b1a18a04-72d6-46d4-a1ba-4bb1f6c100de" providerId="ADAL" clId="{EEC546C2-B007-4DBE-9050-63651719046A}" dt="2024-11-14T15:35:43.325" v="42" actId="27918"/>
        <pc:sldMkLst>
          <pc:docMk/>
          <pc:sldMk cId="2874179579" sldId="259"/>
        </pc:sldMkLst>
        <pc:graphicFrameChg chg="modGraphic">
          <ac:chgData name="Goulven LE METTEZ" userId="b1a18a04-72d6-46d4-a1ba-4bb1f6c100de" providerId="ADAL" clId="{EEC546C2-B007-4DBE-9050-63651719046A}" dt="2024-11-14T15:34:09.742" v="34" actId="20577"/>
          <ac:graphicFrameMkLst>
            <pc:docMk/>
            <pc:sldMk cId="2874179579" sldId="259"/>
            <ac:graphicFrameMk id="5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22685775046277"/>
          <c:y val="0.18161947362490938"/>
          <c:w val="0.49266019131439015"/>
          <c:h val="0.61584318876106092"/>
        </c:manualLayout>
      </c:layout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31750" cap="rnd">
              <a:solidFill>
                <a:srgbClr val="008C4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458602451568718E-2"/>
                  <c:y val="3.170706335171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E0-41A7-B423-E0A32A328785}"/>
                </c:ext>
              </c:extLst>
            </c:dLbl>
            <c:dLbl>
              <c:idx val="1"/>
              <c:layout>
                <c:manualLayout>
                  <c:x val="-3.6495228983799081E-2"/>
                  <c:y val="-4.93220985471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E0-41A7-B423-E0A32A328785}"/>
                </c:ext>
              </c:extLst>
            </c:dLbl>
            <c:dLbl>
              <c:idx val="2"/>
              <c:layout>
                <c:manualLayout>
                  <c:x val="1.7366241045982948E-2"/>
                  <c:y val="-6.861165437284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E0-41A7-B423-E0A32A328785}"/>
                </c:ext>
              </c:extLst>
            </c:dLbl>
            <c:dLbl>
              <c:idx val="3"/>
              <c:layout>
                <c:manualLayout>
                  <c:x val="7.2323775638060056E-2"/>
                  <c:y val="-1.0917257898968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E0-41A7-B423-E0A32A328785}"/>
                </c:ext>
              </c:extLst>
            </c:dLbl>
            <c:dLbl>
              <c:idx val="4"/>
              <c:layout>
                <c:manualLayout>
                  <c:x val="2.7406609146955772E-2"/>
                  <c:y val="-4.897389408656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E0-41A7-B423-E0A32A328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Améliore la structure du sol</c:v>
                </c:pt>
                <c:pt idx="1">
                  <c:v>Piégeage et fixation d’azote</c:v>
                </c:pt>
                <c:pt idx="2">
                  <c:v>Rapidité d'installation</c:v>
                </c:pt>
                <c:pt idx="3">
                  <c:v>Concurrence les adventices</c:v>
                </c:pt>
                <c:pt idx="4">
                  <c:v>Forte biomasse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E0-41A7-B423-E0A32A3287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8322016"/>
        <c:axId val="188324368"/>
      </c:radarChart>
      <c:catAx>
        <c:axId val="188322016"/>
        <c:scaling>
          <c:orientation val="minMax"/>
        </c:scaling>
        <c:delete val="1"/>
        <c:axPos val="b"/>
        <c:numFmt formatCode="#,##0.00" sourceLinked="0"/>
        <c:majorTickMark val="none"/>
        <c:minorTickMark val="none"/>
        <c:tickLblPos val="nextTo"/>
        <c:crossAx val="188324368"/>
        <c:crosses val="autoZero"/>
        <c:auto val="1"/>
        <c:lblAlgn val="ctr"/>
        <c:lblOffset val="100"/>
        <c:noMultiLvlLbl val="0"/>
      </c:catAx>
      <c:valAx>
        <c:axId val="188324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32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94438645328377"/>
          <c:y val="4.7837493830688117E-2"/>
          <c:w val="0.59591239559996612"/>
          <c:h val="0.80902177081619631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CB-4ADE-9384-682FC76897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B2-4A56-923D-25C06FA7AA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27-4DDB-8A0B-FA3BE5D0A0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BLEU</c:v>
                </c:pt>
                <c:pt idx="1">
                  <c:v>ORANGE</c:v>
                </c:pt>
                <c:pt idx="2">
                  <c:v>GRIS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0.71799999999999997</c:v>
                </c:pt>
                <c:pt idx="1">
                  <c:v>0.11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B-4ADE-9384-682FC7689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169B8-4BB8-40AF-8851-1C3BB33E8797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9AA6806-0FE2-454E-BABF-EA39A951555D}">
      <dgm:prSet phldrT="[Texte]"/>
      <dgm:spPr>
        <a:solidFill>
          <a:srgbClr val="008C44"/>
        </a:solidFill>
      </dgm:spPr>
      <dgm:t>
        <a:bodyPr/>
        <a:lstStyle/>
        <a:p>
          <a:r>
            <a:rPr lang="fr-FR" dirty="0"/>
            <a:t>N°40</a:t>
          </a:r>
        </a:p>
      </dgm:t>
    </dgm:pt>
    <dgm:pt modelId="{DBC97F81-1943-4D4A-AE41-C58D9DB6C40D}" type="parTrans" cxnId="{375C36C9-2AE4-44E2-9DC3-B74C474BE32A}">
      <dgm:prSet/>
      <dgm:spPr/>
      <dgm:t>
        <a:bodyPr/>
        <a:lstStyle/>
        <a:p>
          <a:endParaRPr lang="fr-FR"/>
        </a:p>
      </dgm:t>
    </dgm:pt>
    <dgm:pt modelId="{262EE5F8-CB44-480B-B5CF-2133B6A6E25B}" type="sibTrans" cxnId="{375C36C9-2AE4-44E2-9DC3-B74C474BE32A}">
      <dgm:prSet/>
      <dgm:spPr/>
      <dgm:t>
        <a:bodyPr/>
        <a:lstStyle/>
        <a:p>
          <a:endParaRPr lang="fr-FR"/>
        </a:p>
      </dgm:t>
    </dgm:pt>
    <dgm:pt modelId="{700DD096-20D3-41FF-AC62-8D284E4A3909}">
      <dgm:prSet phldrT="[Texte]" custT="1"/>
      <dgm:spPr/>
      <dgm:t>
        <a:bodyPr/>
        <a:lstStyle/>
        <a:p>
          <a:r>
            <a:rPr lang="fr-FR" sz="1400" b="0" dirty="0">
              <a:latin typeface="Helvetica" panose="020B0604020202020204" pitchFamily="34" charset="0"/>
              <a:cs typeface="Helvetica" panose="020B0604020202020204" pitchFamily="34" charset="0"/>
            </a:rPr>
            <a:t>Valorisation des céréales</a:t>
          </a:r>
        </a:p>
      </dgm:t>
    </dgm:pt>
    <dgm:pt modelId="{F94DA891-913E-4478-962A-C254EB4E3B67}" type="parTrans" cxnId="{6CF8F14C-CF3A-4787-A381-8A36B1314AE3}">
      <dgm:prSet/>
      <dgm:spPr/>
      <dgm:t>
        <a:bodyPr/>
        <a:lstStyle/>
        <a:p>
          <a:endParaRPr lang="fr-FR"/>
        </a:p>
      </dgm:t>
    </dgm:pt>
    <dgm:pt modelId="{F5E07375-DCBC-4DE2-930E-413E6D6B223D}" type="sibTrans" cxnId="{6CF8F14C-CF3A-4787-A381-8A36B1314AE3}">
      <dgm:prSet/>
      <dgm:spPr/>
      <dgm:t>
        <a:bodyPr/>
        <a:lstStyle/>
        <a:p>
          <a:endParaRPr lang="fr-FR"/>
        </a:p>
      </dgm:t>
    </dgm:pt>
    <dgm:pt modelId="{B0F7084F-D973-4B42-986A-387E9A9339E0}">
      <dgm:prSet phldrT="[Texte]" custT="1"/>
      <dgm:spPr/>
      <dgm:t>
        <a:bodyPr/>
        <a:lstStyle/>
        <a:p>
          <a:r>
            <a:rPr lang="fr-FR" sz="1400" dirty="0">
              <a:latin typeface="Helvetica" panose="020B0604020202020204" pitchFamily="34" charset="0"/>
              <a:cs typeface="Helvetica" panose="020B0604020202020204" pitchFamily="34" charset="0"/>
            </a:rPr>
            <a:t>Forte production de MS</a:t>
          </a:r>
        </a:p>
      </dgm:t>
    </dgm:pt>
    <dgm:pt modelId="{DB486344-B67B-4813-8D40-15ACD8ADD07E}" type="parTrans" cxnId="{D8CD19CE-7FAE-464E-BEEF-3B2571B4C7FC}">
      <dgm:prSet/>
      <dgm:spPr/>
      <dgm:t>
        <a:bodyPr/>
        <a:lstStyle/>
        <a:p>
          <a:endParaRPr lang="fr-FR"/>
        </a:p>
      </dgm:t>
    </dgm:pt>
    <dgm:pt modelId="{6A35E288-FE19-4123-ACE3-4B34714A48AA}" type="sibTrans" cxnId="{D8CD19CE-7FAE-464E-BEEF-3B2571B4C7FC}">
      <dgm:prSet/>
      <dgm:spPr/>
      <dgm:t>
        <a:bodyPr/>
        <a:lstStyle/>
        <a:p>
          <a:endParaRPr lang="fr-FR"/>
        </a:p>
      </dgm:t>
    </dgm:pt>
    <dgm:pt modelId="{63B76866-131A-43F9-9A11-0F8FBE5ED4A1}">
      <dgm:prSet phldrT="[Texte]" custT="1"/>
      <dgm:spPr/>
      <dgm:t>
        <a:bodyPr lIns="0" tIns="0" rIns="0" bIns="0"/>
        <a:lstStyle/>
        <a:p>
          <a:r>
            <a:rPr lang="fr-FR" sz="1400" dirty="0">
              <a:latin typeface="Helvetica" panose="020B0604020202020204" pitchFamily="34" charset="0"/>
              <a:cs typeface="Helvetica" panose="020B0604020202020204" pitchFamily="34" charset="0"/>
            </a:rPr>
            <a:t>Mélange </a:t>
          </a:r>
          <a:r>
            <a:rPr lang="fr-FR" sz="1400" dirty="0" err="1">
              <a:latin typeface="Helvetica" panose="020B0604020202020204" pitchFamily="34" charset="0"/>
              <a:cs typeface="Helvetica" panose="020B0604020202020204" pitchFamily="34" charset="0"/>
            </a:rPr>
            <a:t>appétent</a:t>
          </a:r>
          <a:r>
            <a:rPr lang="fr-FR" sz="1400" dirty="0">
              <a:latin typeface="Helvetica" panose="020B0604020202020204" pitchFamily="34" charset="0"/>
              <a:cs typeface="Helvetica" panose="020B0604020202020204" pitchFamily="34" charset="0"/>
            </a:rPr>
            <a:t> et riche en fibres</a:t>
          </a:r>
        </a:p>
      </dgm:t>
    </dgm:pt>
    <dgm:pt modelId="{C0A6B0BF-F8E5-44F0-9C96-171CBD5E2145}" type="parTrans" cxnId="{882172D2-ACFC-425A-B00E-3CD6F7FB5DA0}">
      <dgm:prSet/>
      <dgm:spPr/>
      <dgm:t>
        <a:bodyPr/>
        <a:lstStyle/>
        <a:p>
          <a:endParaRPr lang="fr-FR"/>
        </a:p>
      </dgm:t>
    </dgm:pt>
    <dgm:pt modelId="{19DC3BAC-A4FE-441D-A882-66CD78853A35}" type="sibTrans" cxnId="{882172D2-ACFC-425A-B00E-3CD6F7FB5DA0}">
      <dgm:prSet/>
      <dgm:spPr/>
      <dgm:t>
        <a:bodyPr/>
        <a:lstStyle/>
        <a:p>
          <a:endParaRPr lang="fr-FR"/>
        </a:p>
      </dgm:t>
    </dgm:pt>
    <dgm:pt modelId="{9DB89496-1126-4C7D-BB06-B541E1656F92}">
      <dgm:prSet phldrT="[Texte]" custT="1"/>
      <dgm:spPr/>
      <dgm:t>
        <a:bodyPr/>
        <a:lstStyle/>
        <a:p>
          <a:r>
            <a:rPr lang="fr-FR" sz="1400" dirty="0">
              <a:latin typeface="Helvetica" panose="020B0604020202020204" pitchFamily="34" charset="0"/>
              <a:cs typeface="Helvetica" panose="020B0604020202020204" pitchFamily="34" charset="0"/>
            </a:rPr>
            <a:t>Bonne résistance au gel</a:t>
          </a:r>
        </a:p>
      </dgm:t>
    </dgm:pt>
    <dgm:pt modelId="{073B553E-DD6D-4F6C-AEC2-D73ABE2BBEE2}" type="parTrans" cxnId="{5F1B7498-7B28-43F5-87CA-089E753EA608}">
      <dgm:prSet/>
      <dgm:spPr/>
      <dgm:t>
        <a:bodyPr/>
        <a:lstStyle/>
        <a:p>
          <a:endParaRPr lang="fr-FR"/>
        </a:p>
      </dgm:t>
    </dgm:pt>
    <dgm:pt modelId="{511EF44B-0456-41E9-9D2D-4526C3298D00}" type="sibTrans" cxnId="{5F1B7498-7B28-43F5-87CA-089E753EA608}">
      <dgm:prSet/>
      <dgm:spPr/>
      <dgm:t>
        <a:bodyPr/>
        <a:lstStyle/>
        <a:p>
          <a:endParaRPr lang="fr-FR"/>
        </a:p>
      </dgm:t>
    </dgm:pt>
    <dgm:pt modelId="{F945085A-7AD9-4955-8832-6B086AFCE3B8}">
      <dgm:prSet phldrT="[Texte]" custT="1"/>
      <dgm:spPr/>
      <dgm:t>
        <a:bodyPr/>
        <a:lstStyle/>
        <a:p>
          <a:r>
            <a:rPr lang="fr-FR" sz="1400" dirty="0">
              <a:latin typeface="Helvetica" panose="020B0604020202020204" pitchFamily="34" charset="0"/>
              <a:cs typeface="Helvetica" panose="020B0604020202020204" pitchFamily="34" charset="0"/>
            </a:rPr>
            <a:t>Restitue de l'azote à la culture suivante</a:t>
          </a:r>
        </a:p>
      </dgm:t>
    </dgm:pt>
    <dgm:pt modelId="{5F3F4CFC-733E-456D-8E0D-334730B24688}" type="parTrans" cxnId="{97296093-FAFB-4818-AC70-C354FC53770B}">
      <dgm:prSet/>
      <dgm:spPr/>
      <dgm:t>
        <a:bodyPr/>
        <a:lstStyle/>
        <a:p>
          <a:endParaRPr lang="fr-FR"/>
        </a:p>
      </dgm:t>
    </dgm:pt>
    <dgm:pt modelId="{075DB937-57F7-41F3-A180-BA73DBF183A3}" type="sibTrans" cxnId="{97296093-FAFB-4818-AC70-C354FC53770B}">
      <dgm:prSet/>
      <dgm:spPr/>
      <dgm:t>
        <a:bodyPr/>
        <a:lstStyle/>
        <a:p>
          <a:endParaRPr lang="fr-FR"/>
        </a:p>
      </dgm:t>
    </dgm:pt>
    <dgm:pt modelId="{FFC508CA-AF5B-442B-990F-01C1F348BD09}" type="pres">
      <dgm:prSet presAssocID="{3C6169B8-4BB8-40AF-8851-1C3BB33E879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E19761-CEDE-42F9-948C-48B833F4F416}" type="pres">
      <dgm:prSet presAssocID="{29AA6806-0FE2-454E-BABF-EA39A951555D}" presName="centerShape" presStyleLbl="node0" presStyleIdx="0" presStyleCnt="1" custScaleX="37532" custScaleY="39315" custLinFactNeighborX="1186" custLinFactNeighborY="-3302"/>
      <dgm:spPr/>
    </dgm:pt>
    <dgm:pt modelId="{8128D6D4-22EB-40DE-B391-E8FFA208F793}" type="pres">
      <dgm:prSet presAssocID="{F94DA891-913E-4478-962A-C254EB4E3B67}" presName="Name9" presStyleLbl="parChTrans1D2" presStyleIdx="0" presStyleCnt="5"/>
      <dgm:spPr/>
    </dgm:pt>
    <dgm:pt modelId="{788FC042-E95C-49BA-BD30-2150A2431EDD}" type="pres">
      <dgm:prSet presAssocID="{F94DA891-913E-4478-962A-C254EB4E3B67}" presName="connTx" presStyleLbl="parChTrans1D2" presStyleIdx="0" presStyleCnt="5"/>
      <dgm:spPr/>
    </dgm:pt>
    <dgm:pt modelId="{ACCDD705-1883-48C0-A42F-4896F812B693}" type="pres">
      <dgm:prSet presAssocID="{700DD096-20D3-41FF-AC62-8D284E4A3909}" presName="node" presStyleLbl="node1" presStyleIdx="0" presStyleCnt="5" custScaleX="126686" custScaleY="79082" custRadScaleRad="106653" custRadScaleInc="5293">
        <dgm:presLayoutVars>
          <dgm:bulletEnabled val="1"/>
        </dgm:presLayoutVars>
      </dgm:prSet>
      <dgm:spPr/>
    </dgm:pt>
    <dgm:pt modelId="{EB2A7E96-093B-42EA-9AB3-C6EB4F354771}" type="pres">
      <dgm:prSet presAssocID="{DB486344-B67B-4813-8D40-15ACD8ADD07E}" presName="Name9" presStyleLbl="parChTrans1D2" presStyleIdx="1" presStyleCnt="5"/>
      <dgm:spPr/>
    </dgm:pt>
    <dgm:pt modelId="{5D68EA3C-A9EB-457B-B7AD-751CEA6D161D}" type="pres">
      <dgm:prSet presAssocID="{DB486344-B67B-4813-8D40-15ACD8ADD07E}" presName="connTx" presStyleLbl="parChTrans1D2" presStyleIdx="1" presStyleCnt="5"/>
      <dgm:spPr/>
    </dgm:pt>
    <dgm:pt modelId="{26386A9E-256E-4F19-8DF5-B6EB13956B9A}" type="pres">
      <dgm:prSet presAssocID="{B0F7084F-D973-4B42-986A-387E9A9339E0}" presName="node" presStyleLbl="node1" presStyleIdx="1" presStyleCnt="5" custScaleX="103319" custScaleY="75820" custRadScaleRad="114814" custRadScaleInc="-15023">
        <dgm:presLayoutVars>
          <dgm:bulletEnabled val="1"/>
        </dgm:presLayoutVars>
      </dgm:prSet>
      <dgm:spPr/>
    </dgm:pt>
    <dgm:pt modelId="{492421DC-458F-4DD0-AA3B-251C4A2E4CE9}" type="pres">
      <dgm:prSet presAssocID="{C0A6B0BF-F8E5-44F0-9C96-171CBD5E2145}" presName="Name9" presStyleLbl="parChTrans1D2" presStyleIdx="2" presStyleCnt="5"/>
      <dgm:spPr/>
    </dgm:pt>
    <dgm:pt modelId="{81333AD0-E8EB-4524-9D5C-98876984344E}" type="pres">
      <dgm:prSet presAssocID="{C0A6B0BF-F8E5-44F0-9C96-171CBD5E2145}" presName="connTx" presStyleLbl="parChTrans1D2" presStyleIdx="2" presStyleCnt="5"/>
      <dgm:spPr/>
    </dgm:pt>
    <dgm:pt modelId="{BA6F5082-BB5C-4C01-B28A-9BB4308B05AA}" type="pres">
      <dgm:prSet presAssocID="{63B76866-131A-43F9-9A11-0F8FBE5ED4A1}" presName="node" presStyleLbl="node1" presStyleIdx="2" presStyleCnt="5" custScaleX="103624" custScaleY="79082" custRadScaleRad="103786" custRadScaleInc="418417">
        <dgm:presLayoutVars>
          <dgm:bulletEnabled val="1"/>
        </dgm:presLayoutVars>
      </dgm:prSet>
      <dgm:spPr/>
    </dgm:pt>
    <dgm:pt modelId="{97FA2845-55D6-4672-A19D-A14A111CE09E}" type="pres">
      <dgm:prSet presAssocID="{073B553E-DD6D-4F6C-AEC2-D73ABE2BBEE2}" presName="Name9" presStyleLbl="parChTrans1D2" presStyleIdx="3" presStyleCnt="5"/>
      <dgm:spPr/>
    </dgm:pt>
    <dgm:pt modelId="{42B3F38D-CF47-456C-AC3C-5CA51B948B65}" type="pres">
      <dgm:prSet presAssocID="{073B553E-DD6D-4F6C-AEC2-D73ABE2BBEE2}" presName="connTx" presStyleLbl="parChTrans1D2" presStyleIdx="3" presStyleCnt="5"/>
      <dgm:spPr/>
    </dgm:pt>
    <dgm:pt modelId="{AA368474-7DFD-4E2B-BCF3-0C545B261A00}" type="pres">
      <dgm:prSet presAssocID="{9DB89496-1126-4C7D-BB06-B541E1656F92}" presName="node" presStyleLbl="node1" presStyleIdx="3" presStyleCnt="5" custScaleX="124302" custScaleY="70420" custRadScaleRad="99381" custRadScaleInc="9418">
        <dgm:presLayoutVars>
          <dgm:bulletEnabled val="1"/>
        </dgm:presLayoutVars>
      </dgm:prSet>
      <dgm:spPr/>
    </dgm:pt>
    <dgm:pt modelId="{3DB7513D-7C87-4E22-9A84-99BC66607123}" type="pres">
      <dgm:prSet presAssocID="{5F3F4CFC-733E-456D-8E0D-334730B24688}" presName="Name9" presStyleLbl="parChTrans1D2" presStyleIdx="4" presStyleCnt="5"/>
      <dgm:spPr/>
    </dgm:pt>
    <dgm:pt modelId="{5FDDDF49-D819-4157-B4BA-B7CAA803D14A}" type="pres">
      <dgm:prSet presAssocID="{5F3F4CFC-733E-456D-8E0D-334730B24688}" presName="connTx" presStyleLbl="parChTrans1D2" presStyleIdx="4" presStyleCnt="5"/>
      <dgm:spPr/>
    </dgm:pt>
    <dgm:pt modelId="{1229B5A9-970A-4824-8738-8D3B27B0A020}" type="pres">
      <dgm:prSet presAssocID="{F945085A-7AD9-4955-8832-6B086AFCE3B8}" presName="node" presStyleLbl="node1" presStyleIdx="4" presStyleCnt="5" custScaleX="112834" custScaleY="87263" custRadScaleRad="108035" custRadScaleInc="-417356">
        <dgm:presLayoutVars>
          <dgm:bulletEnabled val="1"/>
        </dgm:presLayoutVars>
      </dgm:prSet>
      <dgm:spPr/>
    </dgm:pt>
  </dgm:ptLst>
  <dgm:cxnLst>
    <dgm:cxn modelId="{4229750C-F2FC-4AB7-B553-624CD04BD15D}" type="presOf" srcId="{9DB89496-1126-4C7D-BB06-B541E1656F92}" destId="{AA368474-7DFD-4E2B-BCF3-0C545B261A00}" srcOrd="0" destOrd="0" presId="urn:microsoft.com/office/officeart/2005/8/layout/radial1"/>
    <dgm:cxn modelId="{127DBD12-0965-4ACC-BB7E-C9344367CF4A}" type="presOf" srcId="{F94DA891-913E-4478-962A-C254EB4E3B67}" destId="{8128D6D4-22EB-40DE-B391-E8FFA208F793}" srcOrd="0" destOrd="0" presId="urn:microsoft.com/office/officeart/2005/8/layout/radial1"/>
    <dgm:cxn modelId="{2146FC1F-2F52-42DE-B1FF-B62D180B0287}" type="presOf" srcId="{DB486344-B67B-4813-8D40-15ACD8ADD07E}" destId="{EB2A7E96-093B-42EA-9AB3-C6EB4F354771}" srcOrd="0" destOrd="0" presId="urn:microsoft.com/office/officeart/2005/8/layout/radial1"/>
    <dgm:cxn modelId="{AD99F52E-2109-41C7-8E83-8225583C54E8}" type="presOf" srcId="{5F3F4CFC-733E-456D-8E0D-334730B24688}" destId="{3DB7513D-7C87-4E22-9A84-99BC66607123}" srcOrd="0" destOrd="0" presId="urn:microsoft.com/office/officeart/2005/8/layout/radial1"/>
    <dgm:cxn modelId="{E1518A3F-69D3-422C-83EC-320510EC3798}" type="presOf" srcId="{F945085A-7AD9-4955-8832-6B086AFCE3B8}" destId="{1229B5A9-970A-4824-8738-8D3B27B0A020}" srcOrd="0" destOrd="0" presId="urn:microsoft.com/office/officeart/2005/8/layout/radial1"/>
    <dgm:cxn modelId="{6DCDE043-260E-4E2A-96AD-DD2BC7DA800A}" type="presOf" srcId="{F94DA891-913E-4478-962A-C254EB4E3B67}" destId="{788FC042-E95C-49BA-BD30-2150A2431EDD}" srcOrd="1" destOrd="0" presId="urn:microsoft.com/office/officeart/2005/8/layout/radial1"/>
    <dgm:cxn modelId="{4C3A536B-C639-477D-B732-1D9F0C571784}" type="presOf" srcId="{C0A6B0BF-F8E5-44F0-9C96-171CBD5E2145}" destId="{81333AD0-E8EB-4524-9D5C-98876984344E}" srcOrd="1" destOrd="0" presId="urn:microsoft.com/office/officeart/2005/8/layout/radial1"/>
    <dgm:cxn modelId="{6CF8F14C-CF3A-4787-A381-8A36B1314AE3}" srcId="{29AA6806-0FE2-454E-BABF-EA39A951555D}" destId="{700DD096-20D3-41FF-AC62-8D284E4A3909}" srcOrd="0" destOrd="0" parTransId="{F94DA891-913E-4478-962A-C254EB4E3B67}" sibTransId="{F5E07375-DCBC-4DE2-930E-413E6D6B223D}"/>
    <dgm:cxn modelId="{32CC337B-DA46-4237-9959-2E15B3E402EC}" type="presOf" srcId="{C0A6B0BF-F8E5-44F0-9C96-171CBD5E2145}" destId="{492421DC-458F-4DD0-AA3B-251C4A2E4CE9}" srcOrd="0" destOrd="0" presId="urn:microsoft.com/office/officeart/2005/8/layout/radial1"/>
    <dgm:cxn modelId="{97296093-FAFB-4818-AC70-C354FC53770B}" srcId="{29AA6806-0FE2-454E-BABF-EA39A951555D}" destId="{F945085A-7AD9-4955-8832-6B086AFCE3B8}" srcOrd="4" destOrd="0" parTransId="{5F3F4CFC-733E-456D-8E0D-334730B24688}" sibTransId="{075DB937-57F7-41F3-A180-BA73DBF183A3}"/>
    <dgm:cxn modelId="{B06B8596-1B9B-4422-8147-6BB1B73942C7}" type="presOf" srcId="{63B76866-131A-43F9-9A11-0F8FBE5ED4A1}" destId="{BA6F5082-BB5C-4C01-B28A-9BB4308B05AA}" srcOrd="0" destOrd="0" presId="urn:microsoft.com/office/officeart/2005/8/layout/radial1"/>
    <dgm:cxn modelId="{5F1B7498-7B28-43F5-87CA-089E753EA608}" srcId="{29AA6806-0FE2-454E-BABF-EA39A951555D}" destId="{9DB89496-1126-4C7D-BB06-B541E1656F92}" srcOrd="3" destOrd="0" parTransId="{073B553E-DD6D-4F6C-AEC2-D73ABE2BBEE2}" sibTransId="{511EF44B-0456-41E9-9D2D-4526C3298D00}"/>
    <dgm:cxn modelId="{3AFA3299-2332-4A9E-A532-B812C78C4176}" type="presOf" srcId="{5F3F4CFC-733E-456D-8E0D-334730B24688}" destId="{5FDDDF49-D819-4157-B4BA-B7CAA803D14A}" srcOrd="1" destOrd="0" presId="urn:microsoft.com/office/officeart/2005/8/layout/radial1"/>
    <dgm:cxn modelId="{BD063F9E-8F1E-4D04-980D-CF6F504334AD}" type="presOf" srcId="{DB486344-B67B-4813-8D40-15ACD8ADD07E}" destId="{5D68EA3C-A9EB-457B-B7AD-751CEA6D161D}" srcOrd="1" destOrd="0" presId="urn:microsoft.com/office/officeart/2005/8/layout/radial1"/>
    <dgm:cxn modelId="{2C148BA7-9418-42D6-B991-09C612A37761}" type="presOf" srcId="{073B553E-DD6D-4F6C-AEC2-D73ABE2BBEE2}" destId="{42B3F38D-CF47-456C-AC3C-5CA51B948B65}" srcOrd="1" destOrd="0" presId="urn:microsoft.com/office/officeart/2005/8/layout/radial1"/>
    <dgm:cxn modelId="{D9F5F2A7-F098-418D-BE70-8F90353E0599}" type="presOf" srcId="{700DD096-20D3-41FF-AC62-8D284E4A3909}" destId="{ACCDD705-1883-48C0-A42F-4896F812B693}" srcOrd="0" destOrd="0" presId="urn:microsoft.com/office/officeart/2005/8/layout/radial1"/>
    <dgm:cxn modelId="{AA787CA9-31BA-44C3-8081-2916B4F168E0}" type="presOf" srcId="{B0F7084F-D973-4B42-986A-387E9A9339E0}" destId="{26386A9E-256E-4F19-8DF5-B6EB13956B9A}" srcOrd="0" destOrd="0" presId="urn:microsoft.com/office/officeart/2005/8/layout/radial1"/>
    <dgm:cxn modelId="{564DECC4-EE6D-4314-955C-6A68F9D76874}" type="presOf" srcId="{073B553E-DD6D-4F6C-AEC2-D73ABE2BBEE2}" destId="{97FA2845-55D6-4672-A19D-A14A111CE09E}" srcOrd="0" destOrd="0" presId="urn:microsoft.com/office/officeart/2005/8/layout/radial1"/>
    <dgm:cxn modelId="{375C36C9-2AE4-44E2-9DC3-B74C474BE32A}" srcId="{3C6169B8-4BB8-40AF-8851-1C3BB33E8797}" destId="{29AA6806-0FE2-454E-BABF-EA39A951555D}" srcOrd="0" destOrd="0" parTransId="{DBC97F81-1943-4D4A-AE41-C58D9DB6C40D}" sibTransId="{262EE5F8-CB44-480B-B5CF-2133B6A6E25B}"/>
    <dgm:cxn modelId="{D8CD19CE-7FAE-464E-BEEF-3B2571B4C7FC}" srcId="{29AA6806-0FE2-454E-BABF-EA39A951555D}" destId="{B0F7084F-D973-4B42-986A-387E9A9339E0}" srcOrd="1" destOrd="0" parTransId="{DB486344-B67B-4813-8D40-15ACD8ADD07E}" sibTransId="{6A35E288-FE19-4123-ACE3-4B34714A48AA}"/>
    <dgm:cxn modelId="{882172D2-ACFC-425A-B00E-3CD6F7FB5DA0}" srcId="{29AA6806-0FE2-454E-BABF-EA39A951555D}" destId="{63B76866-131A-43F9-9A11-0F8FBE5ED4A1}" srcOrd="2" destOrd="0" parTransId="{C0A6B0BF-F8E5-44F0-9C96-171CBD5E2145}" sibTransId="{19DC3BAC-A4FE-441D-A882-66CD78853A35}"/>
    <dgm:cxn modelId="{6465A5D8-CA40-485B-8C6D-DBE438F04724}" type="presOf" srcId="{3C6169B8-4BB8-40AF-8851-1C3BB33E8797}" destId="{FFC508CA-AF5B-442B-990F-01C1F348BD09}" srcOrd="0" destOrd="0" presId="urn:microsoft.com/office/officeart/2005/8/layout/radial1"/>
    <dgm:cxn modelId="{670C6DE5-2E14-4E51-9261-14E8E6C0A11B}" type="presOf" srcId="{29AA6806-0FE2-454E-BABF-EA39A951555D}" destId="{D3E19761-CEDE-42F9-948C-48B833F4F416}" srcOrd="0" destOrd="0" presId="urn:microsoft.com/office/officeart/2005/8/layout/radial1"/>
    <dgm:cxn modelId="{AA94A707-9829-4CF3-919A-80D719560498}" type="presParOf" srcId="{FFC508CA-AF5B-442B-990F-01C1F348BD09}" destId="{D3E19761-CEDE-42F9-948C-48B833F4F416}" srcOrd="0" destOrd="0" presId="urn:microsoft.com/office/officeart/2005/8/layout/radial1"/>
    <dgm:cxn modelId="{897CF8C8-9888-4FAD-AD0A-AB50E3324F49}" type="presParOf" srcId="{FFC508CA-AF5B-442B-990F-01C1F348BD09}" destId="{8128D6D4-22EB-40DE-B391-E8FFA208F793}" srcOrd="1" destOrd="0" presId="urn:microsoft.com/office/officeart/2005/8/layout/radial1"/>
    <dgm:cxn modelId="{9A25BD1C-0071-4C16-947F-7BBF18F7021B}" type="presParOf" srcId="{8128D6D4-22EB-40DE-B391-E8FFA208F793}" destId="{788FC042-E95C-49BA-BD30-2150A2431EDD}" srcOrd="0" destOrd="0" presId="urn:microsoft.com/office/officeart/2005/8/layout/radial1"/>
    <dgm:cxn modelId="{6EFE47BE-F6CF-4575-A884-003E67673FCA}" type="presParOf" srcId="{FFC508CA-AF5B-442B-990F-01C1F348BD09}" destId="{ACCDD705-1883-48C0-A42F-4896F812B693}" srcOrd="2" destOrd="0" presId="urn:microsoft.com/office/officeart/2005/8/layout/radial1"/>
    <dgm:cxn modelId="{AA712381-08F3-4423-9C67-1E18F2D77FEA}" type="presParOf" srcId="{FFC508CA-AF5B-442B-990F-01C1F348BD09}" destId="{EB2A7E96-093B-42EA-9AB3-C6EB4F354771}" srcOrd="3" destOrd="0" presId="urn:microsoft.com/office/officeart/2005/8/layout/radial1"/>
    <dgm:cxn modelId="{CB620F8F-1677-4C7F-AAC8-DE58038237C6}" type="presParOf" srcId="{EB2A7E96-093B-42EA-9AB3-C6EB4F354771}" destId="{5D68EA3C-A9EB-457B-B7AD-751CEA6D161D}" srcOrd="0" destOrd="0" presId="urn:microsoft.com/office/officeart/2005/8/layout/radial1"/>
    <dgm:cxn modelId="{C39A3828-D72E-4029-8F8A-F5BD42B6304E}" type="presParOf" srcId="{FFC508CA-AF5B-442B-990F-01C1F348BD09}" destId="{26386A9E-256E-4F19-8DF5-B6EB13956B9A}" srcOrd="4" destOrd="0" presId="urn:microsoft.com/office/officeart/2005/8/layout/radial1"/>
    <dgm:cxn modelId="{699B6277-0E30-4AE4-8F6E-5BEFDDD9A529}" type="presParOf" srcId="{FFC508CA-AF5B-442B-990F-01C1F348BD09}" destId="{492421DC-458F-4DD0-AA3B-251C4A2E4CE9}" srcOrd="5" destOrd="0" presId="urn:microsoft.com/office/officeart/2005/8/layout/radial1"/>
    <dgm:cxn modelId="{0C43EF35-7FD3-4D4A-B1D8-4703673B012B}" type="presParOf" srcId="{492421DC-458F-4DD0-AA3B-251C4A2E4CE9}" destId="{81333AD0-E8EB-4524-9D5C-98876984344E}" srcOrd="0" destOrd="0" presId="urn:microsoft.com/office/officeart/2005/8/layout/radial1"/>
    <dgm:cxn modelId="{5FD30AED-E304-4B71-A316-BD554E2949FF}" type="presParOf" srcId="{FFC508CA-AF5B-442B-990F-01C1F348BD09}" destId="{BA6F5082-BB5C-4C01-B28A-9BB4308B05AA}" srcOrd="6" destOrd="0" presId="urn:microsoft.com/office/officeart/2005/8/layout/radial1"/>
    <dgm:cxn modelId="{E35B34C1-0D4A-41FE-BF5C-12F21AED1209}" type="presParOf" srcId="{FFC508CA-AF5B-442B-990F-01C1F348BD09}" destId="{97FA2845-55D6-4672-A19D-A14A111CE09E}" srcOrd="7" destOrd="0" presId="urn:microsoft.com/office/officeart/2005/8/layout/radial1"/>
    <dgm:cxn modelId="{06319F5C-A9BD-4644-BBCE-90B9761CD19B}" type="presParOf" srcId="{97FA2845-55D6-4672-A19D-A14A111CE09E}" destId="{42B3F38D-CF47-456C-AC3C-5CA51B948B65}" srcOrd="0" destOrd="0" presId="urn:microsoft.com/office/officeart/2005/8/layout/radial1"/>
    <dgm:cxn modelId="{740EE6B4-DB26-475E-87A5-B5A8FE461A0F}" type="presParOf" srcId="{FFC508CA-AF5B-442B-990F-01C1F348BD09}" destId="{AA368474-7DFD-4E2B-BCF3-0C545B261A00}" srcOrd="8" destOrd="0" presId="urn:microsoft.com/office/officeart/2005/8/layout/radial1"/>
    <dgm:cxn modelId="{FBA6BA8E-B350-4E40-9434-B624AFB1E759}" type="presParOf" srcId="{FFC508CA-AF5B-442B-990F-01C1F348BD09}" destId="{3DB7513D-7C87-4E22-9A84-99BC66607123}" srcOrd="9" destOrd="0" presId="urn:microsoft.com/office/officeart/2005/8/layout/radial1"/>
    <dgm:cxn modelId="{77219786-0B79-4A95-A9BB-5E855B7E698A}" type="presParOf" srcId="{3DB7513D-7C87-4E22-9A84-99BC66607123}" destId="{5FDDDF49-D819-4157-B4BA-B7CAA803D14A}" srcOrd="0" destOrd="0" presId="urn:microsoft.com/office/officeart/2005/8/layout/radial1"/>
    <dgm:cxn modelId="{EA81AFC5-A291-44AD-BD17-1EA9E640B4BE}" type="presParOf" srcId="{FFC508CA-AF5B-442B-990F-01C1F348BD09}" destId="{1229B5A9-970A-4824-8738-8D3B27B0A02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19761-CEDE-42F9-948C-48B833F4F416}">
      <dsp:nvSpPr>
        <dsp:cNvPr id="0" name=""/>
        <dsp:cNvSpPr/>
      </dsp:nvSpPr>
      <dsp:spPr>
        <a:xfrm>
          <a:off x="2760816" y="2022226"/>
          <a:ext cx="495480" cy="519018"/>
        </a:xfrm>
        <a:prstGeom prst="ellipse">
          <a:avLst/>
        </a:prstGeom>
        <a:solidFill>
          <a:srgbClr val="008C4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N°40</a:t>
          </a:r>
        </a:p>
      </dsp:txBody>
      <dsp:txXfrm>
        <a:off x="2833377" y="2098234"/>
        <a:ext cx="350358" cy="367002"/>
      </dsp:txXfrm>
    </dsp:sp>
    <dsp:sp modelId="{8128D6D4-22EB-40DE-B391-E8FFA208F793}">
      <dsp:nvSpPr>
        <dsp:cNvPr id="0" name=""/>
        <dsp:cNvSpPr/>
      </dsp:nvSpPr>
      <dsp:spPr>
        <a:xfrm rot="16240371">
          <a:off x="2548505" y="1533445"/>
          <a:ext cx="937203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937203" y="20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93676" y="1530246"/>
        <a:ext cx="46860" cy="46860"/>
      </dsp:txXfrm>
    </dsp:sp>
    <dsp:sp modelId="{ACCDD705-1883-48C0-A42F-4896F812B693}">
      <dsp:nvSpPr>
        <dsp:cNvPr id="0" name=""/>
        <dsp:cNvSpPr/>
      </dsp:nvSpPr>
      <dsp:spPr>
        <a:xfrm>
          <a:off x="2192514" y="41117"/>
          <a:ext cx="1672450" cy="10440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Helvetica" panose="020B0604020202020204" pitchFamily="34" charset="0"/>
              <a:cs typeface="Helvetica" panose="020B0604020202020204" pitchFamily="34" charset="0"/>
            </a:rPr>
            <a:t>Valorisation des céréales</a:t>
          </a:r>
        </a:p>
      </dsp:txBody>
      <dsp:txXfrm>
        <a:off x="2437439" y="194008"/>
        <a:ext cx="1182600" cy="738222"/>
      </dsp:txXfrm>
    </dsp:sp>
    <dsp:sp modelId="{EB2A7E96-093B-42EA-9AB3-C6EB4F354771}">
      <dsp:nvSpPr>
        <dsp:cNvPr id="0" name=""/>
        <dsp:cNvSpPr/>
      </dsp:nvSpPr>
      <dsp:spPr>
        <a:xfrm rot="20355321">
          <a:off x="3209255" y="1996908"/>
          <a:ext cx="995776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995776" y="20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682249" y="1992245"/>
        <a:ext cx="49788" cy="49788"/>
      </dsp:txXfrm>
    </dsp:sp>
    <dsp:sp modelId="{26386A9E-256E-4F19-8DF5-B6EB13956B9A}">
      <dsp:nvSpPr>
        <dsp:cNvPr id="0" name=""/>
        <dsp:cNvSpPr/>
      </dsp:nvSpPr>
      <dsp:spPr>
        <a:xfrm>
          <a:off x="4096793" y="1110777"/>
          <a:ext cx="1363969" cy="1000940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Forte production de MS</a:t>
          </a:r>
        </a:p>
      </dsp:txBody>
      <dsp:txXfrm>
        <a:off x="4296542" y="1257361"/>
        <a:ext cx="964471" cy="707772"/>
      </dsp:txXfrm>
    </dsp:sp>
    <dsp:sp modelId="{492421DC-458F-4DD0-AA3B-251C4A2E4CE9}">
      <dsp:nvSpPr>
        <dsp:cNvPr id="0" name=""/>
        <dsp:cNvSpPr/>
      </dsp:nvSpPr>
      <dsp:spPr>
        <a:xfrm rot="12045236">
          <a:off x="1930520" y="2018475"/>
          <a:ext cx="873408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873408" y="20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345389" y="2016871"/>
        <a:ext cx="43670" cy="43670"/>
      </dsp:txXfrm>
    </dsp:sp>
    <dsp:sp modelId="{BA6F5082-BB5C-4C01-B28A-9BB4308B05AA}">
      <dsp:nvSpPr>
        <dsp:cNvPr id="0" name=""/>
        <dsp:cNvSpPr/>
      </dsp:nvSpPr>
      <dsp:spPr>
        <a:xfrm>
          <a:off x="662228" y="1129803"/>
          <a:ext cx="1367996" cy="1044004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Mélange </a:t>
          </a:r>
          <a:r>
            <a:rPr lang="fr-FR" sz="1400" kern="1200" dirty="0" err="1">
              <a:latin typeface="Helvetica" panose="020B0604020202020204" pitchFamily="34" charset="0"/>
              <a:cs typeface="Helvetica" panose="020B0604020202020204" pitchFamily="34" charset="0"/>
            </a:rPr>
            <a:t>appétent</a:t>
          </a:r>
          <a:r>
            <a:rPr lang="fr-FR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 et riche en fibres</a:t>
          </a:r>
        </a:p>
      </dsp:txBody>
      <dsp:txXfrm>
        <a:off x="862566" y="1282694"/>
        <a:ext cx="967320" cy="738222"/>
      </dsp:txXfrm>
    </dsp:sp>
    <dsp:sp modelId="{97FA2845-55D6-4672-A19D-A14A111CE09E}">
      <dsp:nvSpPr>
        <dsp:cNvPr id="0" name=""/>
        <dsp:cNvSpPr/>
      </dsp:nvSpPr>
      <dsp:spPr>
        <a:xfrm rot="7686969">
          <a:off x="2020409" y="2866186"/>
          <a:ext cx="1027481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1027481" y="20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508463" y="2860730"/>
        <a:ext cx="51374" cy="51374"/>
      </dsp:txXfrm>
    </dsp:sp>
    <dsp:sp modelId="{AA368474-7DFD-4E2B-BCF3-0C545B261A00}">
      <dsp:nvSpPr>
        <dsp:cNvPr id="0" name=""/>
        <dsp:cNvSpPr/>
      </dsp:nvSpPr>
      <dsp:spPr>
        <a:xfrm>
          <a:off x="1063303" y="3250541"/>
          <a:ext cx="1640977" cy="929652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Bonne résistance au gel</a:t>
          </a:r>
        </a:p>
      </dsp:txBody>
      <dsp:txXfrm>
        <a:off x="1303619" y="3386685"/>
        <a:ext cx="1160345" cy="657364"/>
      </dsp:txXfrm>
    </dsp:sp>
    <dsp:sp modelId="{3DB7513D-7C87-4E22-9A84-99BC66607123}">
      <dsp:nvSpPr>
        <dsp:cNvPr id="0" name=""/>
        <dsp:cNvSpPr/>
      </dsp:nvSpPr>
      <dsp:spPr>
        <a:xfrm rot="3056241">
          <a:off x="2977910" y="2860457"/>
          <a:ext cx="1033507" cy="40462"/>
        </a:xfrm>
        <a:custGeom>
          <a:avLst/>
          <a:gdLst/>
          <a:ahLst/>
          <a:cxnLst/>
          <a:rect l="0" t="0" r="0" b="0"/>
          <a:pathLst>
            <a:path>
              <a:moveTo>
                <a:pt x="0" y="20231"/>
              </a:moveTo>
              <a:lnTo>
                <a:pt x="1033507" y="202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468826" y="2854851"/>
        <a:ext cx="51675" cy="51675"/>
      </dsp:txXfrm>
    </dsp:sp>
    <dsp:sp modelId="{1229B5A9-970A-4824-8738-8D3B27B0A020}">
      <dsp:nvSpPr>
        <dsp:cNvPr id="0" name=""/>
        <dsp:cNvSpPr/>
      </dsp:nvSpPr>
      <dsp:spPr>
        <a:xfrm>
          <a:off x="3471463" y="3193786"/>
          <a:ext cx="1489582" cy="1152005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Helvetica" panose="020B0604020202020204" pitchFamily="34" charset="0"/>
              <a:cs typeface="Helvetica" panose="020B0604020202020204" pitchFamily="34" charset="0"/>
            </a:rPr>
            <a:t>Restitue de l'azote à la culture suivante</a:t>
          </a:r>
        </a:p>
      </dsp:txBody>
      <dsp:txXfrm>
        <a:off x="3689607" y="3362493"/>
        <a:ext cx="1053294" cy="814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17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41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1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71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3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6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1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36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51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3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1C35-E71D-455F-BD43-D10D475AFC33}" type="datetimeFigureOut">
              <a:rPr lang="fr-FR" smtClean="0"/>
              <a:t>14/11/2024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3DE9-F83F-40C9-AAB6-E6C66855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5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chart" Target="../charts/chart2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5"/>
          <a:stretch/>
        </p:blipFill>
        <p:spPr>
          <a:xfrm>
            <a:off x="-75822" y="3491754"/>
            <a:ext cx="7569200" cy="720005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801979" y="8518359"/>
            <a:ext cx="4284351" cy="2656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309018" y="4432300"/>
            <a:ext cx="186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C0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F36B3B0-10DD-4991-8FE7-9CF5E8F4E2BA}"/>
              </a:ext>
            </a:extLst>
          </p:cNvPr>
          <p:cNvSpPr/>
          <p:nvPr/>
        </p:nvSpPr>
        <p:spPr>
          <a:xfrm>
            <a:off x="-634" y="1785600"/>
            <a:ext cx="7569834" cy="2595245"/>
          </a:xfrm>
          <a:custGeom>
            <a:avLst/>
            <a:gdLst/>
            <a:ahLst/>
            <a:cxnLst/>
            <a:rect l="l" t="t" r="r" b="b"/>
            <a:pathLst>
              <a:path w="7560309" h="2595245">
                <a:moveTo>
                  <a:pt x="7560005" y="0"/>
                </a:moveTo>
                <a:lnTo>
                  <a:pt x="0" y="0"/>
                </a:lnTo>
                <a:lnTo>
                  <a:pt x="0" y="2144389"/>
                </a:lnTo>
                <a:lnTo>
                  <a:pt x="64498" y="2177734"/>
                </a:lnTo>
                <a:lnTo>
                  <a:pt x="99719" y="2194949"/>
                </a:lnTo>
                <a:lnTo>
                  <a:pt x="138288" y="2213102"/>
                </a:lnTo>
                <a:lnTo>
                  <a:pt x="180191" y="2232065"/>
                </a:lnTo>
                <a:lnTo>
                  <a:pt x="225417" y="2251707"/>
                </a:lnTo>
                <a:lnTo>
                  <a:pt x="273952" y="2271900"/>
                </a:lnTo>
                <a:lnTo>
                  <a:pt x="325785" y="2292515"/>
                </a:lnTo>
                <a:lnTo>
                  <a:pt x="380903" y="2313421"/>
                </a:lnTo>
                <a:lnTo>
                  <a:pt x="439293" y="2334489"/>
                </a:lnTo>
                <a:lnTo>
                  <a:pt x="500945" y="2355591"/>
                </a:lnTo>
                <a:lnTo>
                  <a:pt x="565844" y="2376596"/>
                </a:lnTo>
                <a:lnTo>
                  <a:pt x="633979" y="2397375"/>
                </a:lnTo>
                <a:lnTo>
                  <a:pt x="705337" y="2417799"/>
                </a:lnTo>
                <a:lnTo>
                  <a:pt x="779906" y="2437739"/>
                </a:lnTo>
                <a:lnTo>
                  <a:pt x="857674" y="2457065"/>
                </a:lnTo>
                <a:lnTo>
                  <a:pt x="938628" y="2475648"/>
                </a:lnTo>
                <a:lnTo>
                  <a:pt x="1022756" y="2493358"/>
                </a:lnTo>
                <a:lnTo>
                  <a:pt x="1085544" y="2505534"/>
                </a:lnTo>
                <a:lnTo>
                  <a:pt x="1150761" y="2517256"/>
                </a:lnTo>
                <a:lnTo>
                  <a:pt x="1218394" y="2528449"/>
                </a:lnTo>
                <a:lnTo>
                  <a:pt x="1288433" y="2539038"/>
                </a:lnTo>
                <a:lnTo>
                  <a:pt x="1360864" y="2548948"/>
                </a:lnTo>
                <a:lnTo>
                  <a:pt x="1435675" y="2558103"/>
                </a:lnTo>
                <a:lnTo>
                  <a:pt x="1512855" y="2566429"/>
                </a:lnTo>
                <a:lnTo>
                  <a:pt x="1592391" y="2573849"/>
                </a:lnTo>
                <a:lnTo>
                  <a:pt x="1674271" y="2580289"/>
                </a:lnTo>
                <a:lnTo>
                  <a:pt x="1758483" y="2585674"/>
                </a:lnTo>
                <a:lnTo>
                  <a:pt x="1845016" y="2589927"/>
                </a:lnTo>
                <a:lnTo>
                  <a:pt x="1933856" y="2592975"/>
                </a:lnTo>
                <a:lnTo>
                  <a:pt x="2024992" y="2594742"/>
                </a:lnTo>
                <a:lnTo>
                  <a:pt x="2118412" y="2595152"/>
                </a:lnTo>
                <a:lnTo>
                  <a:pt x="2214104" y="2594130"/>
                </a:lnTo>
                <a:lnTo>
                  <a:pt x="2312055" y="2591602"/>
                </a:lnTo>
                <a:lnTo>
                  <a:pt x="2412254" y="2587491"/>
                </a:lnTo>
                <a:lnTo>
                  <a:pt x="2514688" y="2581723"/>
                </a:lnTo>
                <a:lnTo>
                  <a:pt x="2619345" y="2574223"/>
                </a:lnTo>
                <a:lnTo>
                  <a:pt x="2726214" y="2564915"/>
                </a:lnTo>
                <a:lnTo>
                  <a:pt x="2835282" y="2553723"/>
                </a:lnTo>
                <a:lnTo>
                  <a:pt x="2946537" y="2540574"/>
                </a:lnTo>
                <a:lnTo>
                  <a:pt x="3059967" y="2525390"/>
                </a:lnTo>
                <a:lnTo>
                  <a:pt x="3175560" y="2508099"/>
                </a:lnTo>
                <a:lnTo>
                  <a:pt x="3293303" y="2488623"/>
                </a:lnTo>
                <a:lnTo>
                  <a:pt x="3413186" y="2466888"/>
                </a:lnTo>
                <a:lnTo>
                  <a:pt x="3535195" y="2442818"/>
                </a:lnTo>
                <a:lnTo>
                  <a:pt x="3659318" y="2416339"/>
                </a:lnTo>
                <a:lnTo>
                  <a:pt x="3785544" y="2387375"/>
                </a:lnTo>
                <a:lnTo>
                  <a:pt x="3913860" y="2355851"/>
                </a:lnTo>
                <a:lnTo>
                  <a:pt x="4044255" y="2321692"/>
                </a:lnTo>
                <a:lnTo>
                  <a:pt x="4176716" y="2284822"/>
                </a:lnTo>
                <a:lnTo>
                  <a:pt x="4506757" y="2187770"/>
                </a:lnTo>
                <a:lnTo>
                  <a:pt x="4696911" y="2135534"/>
                </a:lnTo>
                <a:lnTo>
                  <a:pt x="4881563" y="2088228"/>
                </a:lnTo>
                <a:lnTo>
                  <a:pt x="5060586" y="2045619"/>
                </a:lnTo>
                <a:lnTo>
                  <a:pt x="5233851" y="2007477"/>
                </a:lnTo>
                <a:lnTo>
                  <a:pt x="5401231" y="1973569"/>
                </a:lnTo>
                <a:lnTo>
                  <a:pt x="5562597" y="1943665"/>
                </a:lnTo>
                <a:lnTo>
                  <a:pt x="5717821" y="1917532"/>
                </a:lnTo>
                <a:lnTo>
                  <a:pt x="5866775" y="1894940"/>
                </a:lnTo>
                <a:lnTo>
                  <a:pt x="6009331" y="1875656"/>
                </a:lnTo>
                <a:lnTo>
                  <a:pt x="6145361" y="1859450"/>
                </a:lnTo>
                <a:lnTo>
                  <a:pt x="6274737" y="1846090"/>
                </a:lnTo>
                <a:lnTo>
                  <a:pt x="6397330" y="1835345"/>
                </a:lnTo>
                <a:lnTo>
                  <a:pt x="6513013" y="1826982"/>
                </a:lnTo>
                <a:lnTo>
                  <a:pt x="6621657" y="1820771"/>
                </a:lnTo>
                <a:lnTo>
                  <a:pt x="6755345" y="1815436"/>
                </a:lnTo>
                <a:lnTo>
                  <a:pt x="6840496" y="1813427"/>
                </a:lnTo>
                <a:lnTo>
                  <a:pt x="6921596" y="1812554"/>
                </a:lnTo>
                <a:lnTo>
                  <a:pt x="7560005" y="1812554"/>
                </a:lnTo>
                <a:lnTo>
                  <a:pt x="7560005" y="0"/>
                </a:lnTo>
                <a:close/>
              </a:path>
              <a:path w="7560309" h="2595245">
                <a:moveTo>
                  <a:pt x="7560005" y="1812554"/>
                </a:moveTo>
                <a:lnTo>
                  <a:pt x="6921596" y="1812554"/>
                </a:lnTo>
                <a:lnTo>
                  <a:pt x="6998599" y="1812703"/>
                </a:lnTo>
                <a:lnTo>
                  <a:pt x="7071455" y="1813757"/>
                </a:lnTo>
                <a:lnTo>
                  <a:pt x="7140116" y="1815604"/>
                </a:lnTo>
                <a:lnTo>
                  <a:pt x="7204534" y="1818128"/>
                </a:lnTo>
                <a:lnTo>
                  <a:pt x="7264661" y="1821215"/>
                </a:lnTo>
                <a:lnTo>
                  <a:pt x="7320449" y="1824751"/>
                </a:lnTo>
                <a:lnTo>
                  <a:pt x="7371849" y="1828620"/>
                </a:lnTo>
                <a:lnTo>
                  <a:pt x="7418813" y="1832709"/>
                </a:lnTo>
                <a:lnTo>
                  <a:pt x="7461293" y="1836903"/>
                </a:lnTo>
                <a:lnTo>
                  <a:pt x="7499240" y="1841087"/>
                </a:lnTo>
                <a:lnTo>
                  <a:pt x="7560005" y="1848789"/>
                </a:lnTo>
                <a:lnTo>
                  <a:pt x="7560005" y="1812554"/>
                </a:lnTo>
                <a:close/>
              </a:path>
            </a:pathLst>
          </a:custGeom>
          <a:solidFill>
            <a:srgbClr val="008C44"/>
          </a:solidFill>
        </p:spPr>
        <p:txBody>
          <a:bodyPr wrap="square" lIns="0" tIns="0" rIns="0" bIns="0" rtlCol="0"/>
          <a:lstStyle/>
          <a:p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-24063" y="3621468"/>
            <a:ext cx="7668451" cy="761901"/>
          </a:xfrm>
          <a:custGeom>
            <a:avLst/>
            <a:gdLst>
              <a:gd name="connsiteX0" fmla="*/ 0 w 7668451"/>
              <a:gd name="connsiteY0" fmla="*/ 300825 h 761901"/>
              <a:gd name="connsiteX1" fmla="*/ 697831 w 7668451"/>
              <a:gd name="connsiteY1" fmla="*/ 553488 h 761901"/>
              <a:gd name="connsiteX2" fmla="*/ 1696452 w 7668451"/>
              <a:gd name="connsiteY2" fmla="*/ 745993 h 761901"/>
              <a:gd name="connsiteX3" fmla="*/ 2959768 w 7668451"/>
              <a:gd name="connsiteY3" fmla="*/ 709898 h 761901"/>
              <a:gd name="connsiteX4" fmla="*/ 4391526 w 7668451"/>
              <a:gd name="connsiteY4" fmla="*/ 385046 h 761901"/>
              <a:gd name="connsiteX5" fmla="*/ 5233737 w 7668451"/>
              <a:gd name="connsiteY5" fmla="*/ 156446 h 761901"/>
              <a:gd name="connsiteX6" fmla="*/ 6051884 w 7668451"/>
              <a:gd name="connsiteY6" fmla="*/ 24098 h 761901"/>
              <a:gd name="connsiteX7" fmla="*/ 6894095 w 7668451"/>
              <a:gd name="connsiteY7" fmla="*/ 35 h 761901"/>
              <a:gd name="connsiteX8" fmla="*/ 7603958 w 7668451"/>
              <a:gd name="connsiteY8" fmla="*/ 24098 h 761901"/>
              <a:gd name="connsiteX9" fmla="*/ 7591926 w 7668451"/>
              <a:gd name="connsiteY9" fmla="*/ 24098 h 76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451" h="761901">
                <a:moveTo>
                  <a:pt x="0" y="300825"/>
                </a:moveTo>
                <a:cubicBezTo>
                  <a:pt x="207544" y="390059"/>
                  <a:pt x="415089" y="479293"/>
                  <a:pt x="697831" y="553488"/>
                </a:cubicBezTo>
                <a:cubicBezTo>
                  <a:pt x="980573" y="627683"/>
                  <a:pt x="1319463" y="719925"/>
                  <a:pt x="1696452" y="745993"/>
                </a:cubicBezTo>
                <a:cubicBezTo>
                  <a:pt x="2073442" y="772061"/>
                  <a:pt x="2510589" y="770056"/>
                  <a:pt x="2959768" y="709898"/>
                </a:cubicBezTo>
                <a:cubicBezTo>
                  <a:pt x="3408947" y="649740"/>
                  <a:pt x="4012531" y="477288"/>
                  <a:pt x="4391526" y="385046"/>
                </a:cubicBezTo>
                <a:cubicBezTo>
                  <a:pt x="4770521" y="292804"/>
                  <a:pt x="4957011" y="216604"/>
                  <a:pt x="5233737" y="156446"/>
                </a:cubicBezTo>
                <a:cubicBezTo>
                  <a:pt x="5510463" y="96288"/>
                  <a:pt x="5775158" y="50166"/>
                  <a:pt x="6051884" y="24098"/>
                </a:cubicBezTo>
                <a:cubicBezTo>
                  <a:pt x="6328610" y="-1970"/>
                  <a:pt x="6635416" y="35"/>
                  <a:pt x="6894095" y="35"/>
                </a:cubicBezTo>
                <a:cubicBezTo>
                  <a:pt x="7152774" y="35"/>
                  <a:pt x="7487653" y="20088"/>
                  <a:pt x="7603958" y="24098"/>
                </a:cubicBezTo>
                <a:cubicBezTo>
                  <a:pt x="7720263" y="28108"/>
                  <a:pt x="7656094" y="26103"/>
                  <a:pt x="7591926" y="24098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5309018" y="1784415"/>
            <a:ext cx="1873949" cy="2805817"/>
          </a:xfrm>
          <a:prstGeom prst="rect">
            <a:avLst/>
          </a:prstGeom>
          <a:solidFill>
            <a:srgbClr val="006E3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260485" y="1965033"/>
            <a:ext cx="4756334" cy="153888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6510"/>
            <a:r>
              <a:rPr lang="fr-FR" sz="6000" spc="-100" dirty="0" err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Mélyvert</a:t>
            </a:r>
            <a:r>
              <a:rPr lang="fr-FR" sz="6000" spc="-1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n°40</a:t>
            </a:r>
            <a:endParaRPr lang="fr-FR" sz="2400" spc="-1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10"/>
            <a:endParaRPr lang="fr-FR" sz="2000" b="1" i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6510"/>
            <a:r>
              <a:rPr lang="fr-FR" sz="2000" b="1" i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Sécurise votre stock </a:t>
            </a:r>
            <a:r>
              <a:rPr sz="2000" b="1" i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5341238" y="1207864"/>
            <a:ext cx="142786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3/6 </a:t>
            </a:r>
            <a:r>
              <a:rPr lang="fr-FR" sz="1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mois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5337274" y="4676506"/>
            <a:ext cx="181454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sz="1100" b="1" i="1" u="sng" dirty="0">
                <a:solidFill>
                  <a:srgbClr val="EC0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fourrageres@eliard-spcp.fr</a:t>
            </a:r>
            <a:endParaRPr sz="1100" u="sng" dirty="0">
              <a:solidFill>
                <a:srgbClr val="EC008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object 53"/>
          <p:cNvSpPr txBox="1"/>
          <p:nvPr/>
        </p:nvSpPr>
        <p:spPr>
          <a:xfrm>
            <a:off x="4021592" y="9274197"/>
            <a:ext cx="3357108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Mélange complémentaire de céréales</a:t>
            </a: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Récolte avant cultures de printemps</a:t>
            </a: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Fortes valeurs alimentaires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35874"/>
              </p:ext>
            </p:extLst>
          </p:nvPr>
        </p:nvGraphicFramePr>
        <p:xfrm>
          <a:off x="5309018" y="2155014"/>
          <a:ext cx="1856496" cy="1113038"/>
        </p:xfrm>
        <a:graphic>
          <a:graphicData uri="http://schemas.openxmlformats.org/drawingml/2006/table">
            <a:tbl>
              <a:tblPr bandRow="1">
                <a:tableStyleId>{10A1B5D5-9B99-4C35-A422-299274C87663}</a:tableStyleId>
              </a:tblPr>
              <a:tblGrid>
                <a:gridCol w="55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558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Seigle forestier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Pois fourrager </a:t>
                      </a:r>
                      <a:r>
                        <a:rPr lang="fr-FR" sz="1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ARKTA / ASSAS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Vesce d’hiver </a:t>
                      </a:r>
                      <a:r>
                        <a:rPr lang="fr-FR" sz="1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GRAVESA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277938" y="1821390"/>
            <a:ext cx="189948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ts val="1475"/>
              </a:lnSpc>
            </a:pPr>
            <a:r>
              <a:rPr lang="fr-FR" sz="1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Composition</a:t>
            </a:r>
            <a:endParaRPr lang="fr-FR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74567" y="53175"/>
            <a:ext cx="2575180" cy="1737106"/>
            <a:chOff x="-9401" y="96423"/>
            <a:chExt cx="2744306" cy="1708846"/>
          </a:xfrm>
        </p:grpSpPr>
        <p:sp>
          <p:nvSpPr>
            <p:cNvPr id="23" name="Ellipse 22"/>
            <p:cNvSpPr/>
            <p:nvPr/>
          </p:nvSpPr>
          <p:spPr>
            <a:xfrm>
              <a:off x="163344" y="96423"/>
              <a:ext cx="2571561" cy="15339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01" y="230809"/>
              <a:ext cx="2575863" cy="1574460"/>
            </a:xfrm>
            <a:prstGeom prst="rect">
              <a:avLst/>
            </a:prstGeom>
          </p:spPr>
        </p:pic>
      </p:grpSp>
      <p:sp>
        <p:nvSpPr>
          <p:cNvPr id="25" name="object 6"/>
          <p:cNvSpPr/>
          <p:nvPr/>
        </p:nvSpPr>
        <p:spPr>
          <a:xfrm>
            <a:off x="5290638" y="1192970"/>
            <a:ext cx="1899285" cy="588921"/>
          </a:xfrm>
          <a:custGeom>
            <a:avLst/>
            <a:gdLst/>
            <a:ahLst/>
            <a:cxnLst/>
            <a:rect l="l" t="t" r="r" b="b"/>
            <a:pathLst>
              <a:path w="1899284" h="1094105">
                <a:moveTo>
                  <a:pt x="0" y="0"/>
                </a:moveTo>
                <a:lnTo>
                  <a:pt x="1898903" y="0"/>
                </a:lnTo>
                <a:lnTo>
                  <a:pt x="1898903" y="1093776"/>
                </a:lnTo>
                <a:lnTo>
                  <a:pt x="0" y="1093776"/>
                </a:lnTo>
                <a:lnTo>
                  <a:pt x="0" y="0"/>
                </a:lnTo>
                <a:close/>
              </a:path>
            </a:pathLst>
          </a:custGeom>
          <a:solidFill>
            <a:srgbClr val="004B1E"/>
          </a:solidFill>
        </p:spPr>
        <p:txBody>
          <a:bodyPr wrap="square" lIns="0" tIns="0" rIns="0" bIns="0" rtlCol="0"/>
          <a:lstStyle/>
          <a:p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5309018" y="1340338"/>
            <a:ext cx="176982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r-FR" sz="1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Méteil</a:t>
            </a:r>
            <a:endParaRPr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0240" t="25827" r="49601" b="16608"/>
          <a:stretch/>
        </p:blipFill>
        <p:spPr>
          <a:xfrm>
            <a:off x="6831650" y="1202759"/>
            <a:ext cx="360000" cy="5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794274" y="3048413"/>
            <a:ext cx="3999641" cy="3111862"/>
            <a:chOff x="-161925" y="3601131"/>
            <a:chExt cx="4880829" cy="3604875"/>
          </a:xfrm>
        </p:grpSpPr>
        <p:graphicFrame>
          <p:nvGraphicFramePr>
            <p:cNvPr id="41" name="Graphique 40"/>
            <p:cNvGraphicFramePr/>
            <p:nvPr>
              <p:extLst>
                <p:ext uri="{D42A27DB-BD31-4B8C-83A1-F6EECF244321}">
                  <p14:modId xmlns:p14="http://schemas.microsoft.com/office/powerpoint/2010/main" val="1219251694"/>
                </p:ext>
              </p:extLst>
            </p:nvPr>
          </p:nvGraphicFramePr>
          <p:xfrm>
            <a:off x="-9525" y="3601131"/>
            <a:ext cx="4523879" cy="3604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991542" y="3864487"/>
              <a:ext cx="225430" cy="356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endPara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32884" y="5109940"/>
              <a:ext cx="1386020" cy="356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endPara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05535" y="6571613"/>
              <a:ext cx="225430" cy="356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endPara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61925" y="4743105"/>
              <a:ext cx="1308145" cy="356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endParaRPr lang="fr-FR" sz="14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4" r="21155" b="45158"/>
          <a:stretch/>
        </p:blipFill>
        <p:spPr>
          <a:xfrm>
            <a:off x="-14760" y="1"/>
            <a:ext cx="7569200" cy="1447800"/>
          </a:xfrm>
          <a:prstGeom prst="rect">
            <a:avLst/>
          </a:prstGeom>
        </p:spPr>
      </p:pic>
      <p:graphicFrame>
        <p:nvGraphicFramePr>
          <p:cNvPr id="39" name="Diagramme 38"/>
          <p:cNvGraphicFramePr/>
          <p:nvPr>
            <p:extLst>
              <p:ext uri="{D42A27DB-BD31-4B8C-83A1-F6EECF244321}">
                <p14:modId xmlns:p14="http://schemas.microsoft.com/office/powerpoint/2010/main" val="1410849841"/>
              </p:ext>
            </p:extLst>
          </p:nvPr>
        </p:nvGraphicFramePr>
        <p:xfrm>
          <a:off x="-390262" y="2344636"/>
          <a:ext cx="5872767" cy="446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8" name="Groupe 77"/>
          <p:cNvGrpSpPr/>
          <p:nvPr/>
        </p:nvGrpSpPr>
        <p:grpSpPr>
          <a:xfrm>
            <a:off x="-9525" y="9381736"/>
            <a:ext cx="7560000" cy="155964"/>
            <a:chOff x="0" y="9381736"/>
            <a:chExt cx="7562847" cy="155964"/>
          </a:xfrm>
        </p:grpSpPr>
        <p:sp>
          <p:nvSpPr>
            <p:cNvPr id="75" name="object 17"/>
            <p:cNvSpPr/>
            <p:nvPr/>
          </p:nvSpPr>
          <p:spPr>
            <a:xfrm>
              <a:off x="5699502" y="9381736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365" y="0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63123"/>
              <a:endParaRPr sz="1305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1269" y="9537700"/>
              <a:ext cx="756157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glow rad="228600">
                <a:schemeClr val="bg1">
                  <a:lumMod val="65000"/>
                  <a:alpha val="40000"/>
                </a:schemeClr>
              </a:glow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0" y="9381736"/>
              <a:ext cx="7561578" cy="155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3123"/>
              <a:endParaRPr lang="fr-FR" sz="1305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73" name="object 3">
            <a:extLst>
              <a:ext uri="{FF2B5EF4-FFF2-40B4-BE49-F238E27FC236}">
                <a16:creationId xmlns:a16="http://schemas.microsoft.com/office/drawing/2014/main" id="{EF36B3B0-10DD-4991-8FE7-9CF5E8F4E2BA}"/>
              </a:ext>
            </a:extLst>
          </p:cNvPr>
          <p:cNvSpPr/>
          <p:nvPr/>
        </p:nvSpPr>
        <p:spPr>
          <a:xfrm>
            <a:off x="1269" y="801409"/>
            <a:ext cx="7560309" cy="1144562"/>
          </a:xfrm>
          <a:custGeom>
            <a:avLst/>
            <a:gdLst/>
            <a:ahLst/>
            <a:cxnLst/>
            <a:rect l="l" t="t" r="r" b="b"/>
            <a:pathLst>
              <a:path w="7560309" h="2595245">
                <a:moveTo>
                  <a:pt x="7560005" y="0"/>
                </a:moveTo>
                <a:lnTo>
                  <a:pt x="0" y="0"/>
                </a:lnTo>
                <a:lnTo>
                  <a:pt x="0" y="2144389"/>
                </a:lnTo>
                <a:lnTo>
                  <a:pt x="64498" y="2177734"/>
                </a:lnTo>
                <a:lnTo>
                  <a:pt x="99719" y="2194949"/>
                </a:lnTo>
                <a:lnTo>
                  <a:pt x="138288" y="2213102"/>
                </a:lnTo>
                <a:lnTo>
                  <a:pt x="180191" y="2232065"/>
                </a:lnTo>
                <a:lnTo>
                  <a:pt x="225417" y="2251707"/>
                </a:lnTo>
                <a:lnTo>
                  <a:pt x="273952" y="2271900"/>
                </a:lnTo>
                <a:lnTo>
                  <a:pt x="325785" y="2292515"/>
                </a:lnTo>
                <a:lnTo>
                  <a:pt x="380903" y="2313421"/>
                </a:lnTo>
                <a:lnTo>
                  <a:pt x="439293" y="2334489"/>
                </a:lnTo>
                <a:lnTo>
                  <a:pt x="500945" y="2355591"/>
                </a:lnTo>
                <a:lnTo>
                  <a:pt x="565844" y="2376596"/>
                </a:lnTo>
                <a:lnTo>
                  <a:pt x="633979" y="2397375"/>
                </a:lnTo>
                <a:lnTo>
                  <a:pt x="705337" y="2417799"/>
                </a:lnTo>
                <a:lnTo>
                  <a:pt x="779906" y="2437739"/>
                </a:lnTo>
                <a:lnTo>
                  <a:pt x="857674" y="2457065"/>
                </a:lnTo>
                <a:lnTo>
                  <a:pt x="938628" y="2475648"/>
                </a:lnTo>
                <a:lnTo>
                  <a:pt x="1022756" y="2493358"/>
                </a:lnTo>
                <a:lnTo>
                  <a:pt x="1085544" y="2505534"/>
                </a:lnTo>
                <a:lnTo>
                  <a:pt x="1150761" y="2517256"/>
                </a:lnTo>
                <a:lnTo>
                  <a:pt x="1218394" y="2528449"/>
                </a:lnTo>
                <a:lnTo>
                  <a:pt x="1288433" y="2539038"/>
                </a:lnTo>
                <a:lnTo>
                  <a:pt x="1360864" y="2548948"/>
                </a:lnTo>
                <a:lnTo>
                  <a:pt x="1435675" y="2558103"/>
                </a:lnTo>
                <a:lnTo>
                  <a:pt x="1512855" y="2566429"/>
                </a:lnTo>
                <a:lnTo>
                  <a:pt x="1592391" y="2573849"/>
                </a:lnTo>
                <a:lnTo>
                  <a:pt x="1674271" y="2580289"/>
                </a:lnTo>
                <a:lnTo>
                  <a:pt x="1758483" y="2585674"/>
                </a:lnTo>
                <a:lnTo>
                  <a:pt x="1845016" y="2589927"/>
                </a:lnTo>
                <a:lnTo>
                  <a:pt x="1933856" y="2592975"/>
                </a:lnTo>
                <a:lnTo>
                  <a:pt x="2024992" y="2594742"/>
                </a:lnTo>
                <a:lnTo>
                  <a:pt x="2118412" y="2595152"/>
                </a:lnTo>
                <a:lnTo>
                  <a:pt x="2214104" y="2594130"/>
                </a:lnTo>
                <a:lnTo>
                  <a:pt x="2312055" y="2591602"/>
                </a:lnTo>
                <a:lnTo>
                  <a:pt x="2412254" y="2587491"/>
                </a:lnTo>
                <a:lnTo>
                  <a:pt x="2514688" y="2581723"/>
                </a:lnTo>
                <a:lnTo>
                  <a:pt x="2619345" y="2574223"/>
                </a:lnTo>
                <a:lnTo>
                  <a:pt x="2726214" y="2564915"/>
                </a:lnTo>
                <a:lnTo>
                  <a:pt x="2835282" y="2553723"/>
                </a:lnTo>
                <a:lnTo>
                  <a:pt x="2946537" y="2540574"/>
                </a:lnTo>
                <a:lnTo>
                  <a:pt x="3059967" y="2525390"/>
                </a:lnTo>
                <a:lnTo>
                  <a:pt x="3175560" y="2508099"/>
                </a:lnTo>
                <a:lnTo>
                  <a:pt x="3293303" y="2488623"/>
                </a:lnTo>
                <a:lnTo>
                  <a:pt x="3413186" y="2466888"/>
                </a:lnTo>
                <a:lnTo>
                  <a:pt x="3535195" y="2442818"/>
                </a:lnTo>
                <a:lnTo>
                  <a:pt x="3659318" y="2416339"/>
                </a:lnTo>
                <a:lnTo>
                  <a:pt x="3785544" y="2387375"/>
                </a:lnTo>
                <a:lnTo>
                  <a:pt x="3913860" y="2355851"/>
                </a:lnTo>
                <a:lnTo>
                  <a:pt x="4044255" y="2321692"/>
                </a:lnTo>
                <a:lnTo>
                  <a:pt x="4176716" y="2284822"/>
                </a:lnTo>
                <a:lnTo>
                  <a:pt x="4506757" y="2187770"/>
                </a:lnTo>
                <a:lnTo>
                  <a:pt x="4696911" y="2135534"/>
                </a:lnTo>
                <a:lnTo>
                  <a:pt x="4881563" y="2088228"/>
                </a:lnTo>
                <a:lnTo>
                  <a:pt x="5060586" y="2045619"/>
                </a:lnTo>
                <a:lnTo>
                  <a:pt x="5233851" y="2007477"/>
                </a:lnTo>
                <a:lnTo>
                  <a:pt x="5401231" y="1973569"/>
                </a:lnTo>
                <a:lnTo>
                  <a:pt x="5562597" y="1943665"/>
                </a:lnTo>
                <a:lnTo>
                  <a:pt x="5717821" y="1917532"/>
                </a:lnTo>
                <a:lnTo>
                  <a:pt x="5866775" y="1894940"/>
                </a:lnTo>
                <a:lnTo>
                  <a:pt x="6009331" y="1875656"/>
                </a:lnTo>
                <a:lnTo>
                  <a:pt x="6145361" y="1859450"/>
                </a:lnTo>
                <a:lnTo>
                  <a:pt x="6274737" y="1846090"/>
                </a:lnTo>
                <a:lnTo>
                  <a:pt x="6397330" y="1835345"/>
                </a:lnTo>
                <a:lnTo>
                  <a:pt x="6513013" y="1826982"/>
                </a:lnTo>
                <a:lnTo>
                  <a:pt x="6621657" y="1820771"/>
                </a:lnTo>
                <a:lnTo>
                  <a:pt x="6755345" y="1815436"/>
                </a:lnTo>
                <a:lnTo>
                  <a:pt x="6840496" y="1813427"/>
                </a:lnTo>
                <a:lnTo>
                  <a:pt x="6921596" y="1812554"/>
                </a:lnTo>
                <a:lnTo>
                  <a:pt x="7560005" y="1812554"/>
                </a:lnTo>
                <a:lnTo>
                  <a:pt x="7560005" y="0"/>
                </a:lnTo>
                <a:close/>
              </a:path>
              <a:path w="7560309" h="2595245">
                <a:moveTo>
                  <a:pt x="7560005" y="1812554"/>
                </a:moveTo>
                <a:lnTo>
                  <a:pt x="6921596" y="1812554"/>
                </a:lnTo>
                <a:lnTo>
                  <a:pt x="6998599" y="1812703"/>
                </a:lnTo>
                <a:lnTo>
                  <a:pt x="7071455" y="1813757"/>
                </a:lnTo>
                <a:lnTo>
                  <a:pt x="7140116" y="1815604"/>
                </a:lnTo>
                <a:lnTo>
                  <a:pt x="7204534" y="1818128"/>
                </a:lnTo>
                <a:lnTo>
                  <a:pt x="7264661" y="1821215"/>
                </a:lnTo>
                <a:lnTo>
                  <a:pt x="7320449" y="1824751"/>
                </a:lnTo>
                <a:lnTo>
                  <a:pt x="7371849" y="1828620"/>
                </a:lnTo>
                <a:lnTo>
                  <a:pt x="7418813" y="1832709"/>
                </a:lnTo>
                <a:lnTo>
                  <a:pt x="7461293" y="1836903"/>
                </a:lnTo>
                <a:lnTo>
                  <a:pt x="7499240" y="1841087"/>
                </a:lnTo>
                <a:lnTo>
                  <a:pt x="7560005" y="1848789"/>
                </a:lnTo>
                <a:lnTo>
                  <a:pt x="7560005" y="1812554"/>
                </a:lnTo>
                <a:close/>
              </a:path>
            </a:pathLst>
          </a:custGeom>
          <a:solidFill>
            <a:srgbClr val="008C44"/>
          </a:solidFill>
        </p:spPr>
        <p:txBody>
          <a:bodyPr wrap="square" lIns="0" tIns="0" rIns="0" bIns="0" rtlCol="0"/>
          <a:lstStyle/>
          <a:p>
            <a:pPr defTabSz="663123"/>
            <a:endParaRPr sz="1305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0560" y="10007571"/>
            <a:ext cx="247427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663123">
              <a:lnSpc>
                <a:spcPts val="930"/>
              </a:lnSpc>
            </a:pPr>
            <a:r>
              <a:rPr sz="800" dirty="0">
                <a:solidFill>
                  <a:prstClr val="black"/>
                </a:solidFill>
                <a:latin typeface="Helvetica" pitchFamily="34" charset="0"/>
                <a:cs typeface="Helvetica" panose="020B0604020202020204" pitchFamily="34" charset="0"/>
              </a:rPr>
              <a:t>ZI 9 rue Lavoisier - BP 14 - 56301 PONTIVY Cedex</a:t>
            </a:r>
          </a:p>
          <a:p>
            <a:pPr marL="12700" defTabSz="663123">
              <a:lnSpc>
                <a:spcPts val="930"/>
              </a:lnSpc>
            </a:pPr>
            <a:r>
              <a:rPr sz="800" b="1" dirty="0">
                <a:solidFill>
                  <a:prstClr val="black"/>
                </a:solidFill>
                <a:latin typeface="Helvetica" pitchFamily="34" charset="0"/>
                <a:cs typeface="Helvetica" panose="020B0604020202020204" pitchFamily="34" charset="0"/>
              </a:rPr>
              <a:t>Tél : 02 97 25 50 12 - Fax : 02 97 25 65 59 </a:t>
            </a:r>
            <a:endParaRPr lang="fr-FR" sz="800" b="1" dirty="0">
              <a:solidFill>
                <a:prstClr val="black"/>
              </a:solidFill>
              <a:latin typeface="Helvetica" pitchFamily="34" charset="0"/>
              <a:cs typeface="Helvetica" panose="020B0604020202020204" pitchFamily="34" charset="0"/>
            </a:endParaRPr>
          </a:p>
          <a:p>
            <a:pPr marL="12700" defTabSz="663123">
              <a:lnSpc>
                <a:spcPts val="930"/>
              </a:lnSpc>
            </a:pPr>
            <a:r>
              <a:rPr sz="800" b="1" dirty="0">
                <a:solidFill>
                  <a:prstClr val="black"/>
                </a:solidFill>
                <a:latin typeface="Helvetica" pitchFamily="34" charset="0"/>
                <a:cs typeface="Helvetica" panose="020B0604020202020204" pitchFamily="34" charset="0"/>
              </a:rPr>
              <a:t>eliard-spcp.fr</a:t>
            </a:r>
            <a:endParaRPr sz="800" dirty="0">
              <a:solidFill>
                <a:prstClr val="black"/>
              </a:solidFill>
              <a:latin typeface="Helvetica" pitchFamily="34" charset="0"/>
              <a:cs typeface="Helvetica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2439" y="9965804"/>
            <a:ext cx="251434" cy="251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63123"/>
            <a:endParaRPr sz="1305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589573" y="9834166"/>
            <a:ext cx="2072183" cy="598611"/>
            <a:chOff x="643585" y="9934469"/>
            <a:chExt cx="2072183" cy="598611"/>
          </a:xfrm>
        </p:grpSpPr>
        <p:sp>
          <p:nvSpPr>
            <p:cNvPr id="2" name="object 2"/>
            <p:cNvSpPr txBox="1"/>
            <p:nvPr/>
          </p:nvSpPr>
          <p:spPr>
            <a:xfrm>
              <a:off x="643585" y="10198463"/>
              <a:ext cx="92836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331470" defTabSz="663123">
                <a:lnSpc>
                  <a:spcPts val="900"/>
                </a:lnSpc>
              </a:pPr>
              <a:r>
                <a:rPr sz="900" spc="20" dirty="0">
                  <a:solidFill>
                    <a:srgbClr val="00A65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Semences professionnelles</a:t>
              </a:r>
              <a:endParaRPr sz="90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649235" y="9934469"/>
              <a:ext cx="1066533" cy="5986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63123"/>
              <a:endParaRPr sz="1305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47" name="object 47"/>
          <p:cNvSpPr txBox="1">
            <a:spLocks/>
          </p:cNvSpPr>
          <p:nvPr/>
        </p:nvSpPr>
        <p:spPr>
          <a:xfrm>
            <a:off x="218142" y="944419"/>
            <a:ext cx="336985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fr-FR" sz="4000" spc="-60" dirty="0" err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Mélyvert</a:t>
            </a:r>
            <a:r>
              <a:rPr lang="fr-FR" sz="4000" spc="-6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n°40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554853" y="8966537"/>
            <a:ext cx="168338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390" marR="139065" indent="-186690" defTabSz="663123">
              <a:lnSpc>
                <a:spcPts val="1050"/>
              </a:lnSpc>
              <a:buClr>
                <a:srgbClr val="3F3F3F"/>
              </a:buClr>
              <a:buFont typeface="Symbol"/>
              <a:buChar char=""/>
              <a:tabLst>
                <a:tab pos="200025" algn="l"/>
              </a:tabLst>
            </a:pPr>
            <a:endParaRPr sz="9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033072" y="2865927"/>
            <a:ext cx="1278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3123"/>
            <a:r>
              <a:rPr lang="fr-FR" sz="1000" b="1" dirty="0">
                <a:solidFill>
                  <a:srgbClr val="008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Sac de 25kg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733147" y="3538295"/>
            <a:ext cx="4408245" cy="4231745"/>
            <a:chOff x="4733147" y="4466339"/>
            <a:chExt cx="4408245" cy="4231745"/>
          </a:xfrm>
        </p:grpSpPr>
        <p:sp>
          <p:nvSpPr>
            <p:cNvPr id="48" name="Ellipse 47"/>
            <p:cNvSpPr/>
            <p:nvPr/>
          </p:nvSpPr>
          <p:spPr>
            <a:xfrm>
              <a:off x="4733147" y="4466339"/>
              <a:ext cx="4408245" cy="42317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50800" dist="38100" dir="13500000" algn="br" rotWithShape="0">
                <a:srgbClr val="008C44">
                  <a:alpha val="5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marL="20955" lvl="0" algn="ctr"/>
              <a:endParaRPr lang="fr-FR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68366" y="4690788"/>
              <a:ext cx="2629679" cy="3618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955" lvl="0" algn="r"/>
              <a:r>
                <a:rPr lang="fr-FR" sz="1000" b="1" i="1" u="sng" spc="-10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Dose</a:t>
              </a:r>
              <a:r>
                <a:rPr lang="fr-FR" sz="1000" b="1" i="1" u="sng" spc="50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</a:t>
              </a:r>
              <a:r>
                <a:rPr lang="fr-FR" sz="1000" b="1" i="1" u="sng" spc="-150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semis </a:t>
              </a:r>
              <a:r>
                <a:rPr lang="fr-FR" sz="1000" i="1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</a:p>
            <a:p>
              <a:pPr marL="20955" lvl="0" algn="r"/>
              <a:endParaRPr lang="fr-FR" sz="500" i="1" spc="-5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855528" lvl="2" indent="-171450" algn="r">
                <a:buSzPct val="105000"/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srgbClr val="27262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60 kg/ha + 50-60 kg céréales</a:t>
              </a:r>
            </a:p>
            <a:p>
              <a:pPr marL="855528" lvl="2" indent="-171450" algn="r">
                <a:buSzPct val="105000"/>
                <a:buFont typeface="Wingdings" panose="05000000000000000000" pitchFamily="2" charset="2"/>
                <a:buChar char="Ø"/>
              </a:pPr>
              <a:endParaRPr lang="fr-FR" sz="1000" dirty="0">
                <a:solidFill>
                  <a:srgbClr val="3F3F3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2700" lvl="0" algn="r">
                <a:buClr>
                  <a:srgbClr val="3F3F3F"/>
                </a:buClr>
                <a:tabLst>
                  <a:tab pos="200025" algn="l"/>
                </a:tabLst>
              </a:pP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Période</a:t>
              </a:r>
              <a:r>
                <a:rPr lang="fr-FR" sz="1000" b="1" i="1" u="sng" spc="-10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</a:t>
              </a:r>
              <a:r>
                <a:rPr lang="fr-FR" sz="1000" b="1" i="1" u="sng" spc="50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semis</a:t>
              </a:r>
              <a:r>
                <a:rPr lang="fr-FR" sz="1000" b="1" i="1" u="sng" spc="50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000" i="1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endParaRPr lang="fr-FR" sz="1000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99390" lvl="0" indent="-186690" algn="r">
                <a:buClr>
                  <a:srgbClr val="3F3F3F"/>
                </a:buClr>
                <a:buFont typeface="Symbol"/>
                <a:buChar char=""/>
                <a:tabLst>
                  <a:tab pos="200025" algn="l"/>
                </a:tabLst>
              </a:pPr>
              <a:endParaRPr lang="fr-FR" sz="500" dirty="0">
                <a:solidFill>
                  <a:srgbClr val="3F3F3F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530951" lvl="1" indent="-186690" algn="r">
                <a:buClr>
                  <a:srgbClr val="3F3F3F"/>
                </a:buClr>
                <a:buFont typeface="Wingdings" panose="05000000000000000000" pitchFamily="2" charset="2"/>
                <a:buChar char="Ø"/>
                <a:tabLst>
                  <a:tab pos="200025" algn="l"/>
                </a:tabLst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Automne</a:t>
              </a:r>
            </a:p>
            <a:p>
              <a:pPr marL="12700" lvl="0" algn="r">
                <a:lnSpc>
                  <a:spcPts val="1065"/>
                </a:lnSpc>
                <a:spcBef>
                  <a:spcPts val="15"/>
                </a:spcBef>
                <a:buClr>
                  <a:srgbClr val="3F3F3F"/>
                </a:buClr>
                <a:tabLst>
                  <a:tab pos="200025" algn="l"/>
                </a:tabLst>
              </a:pPr>
              <a:endParaRPr lang="fr-FR" sz="1000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2700" lvl="0" algn="r">
                <a:buClr>
                  <a:srgbClr val="3F3F3F"/>
                </a:buClr>
                <a:tabLst>
                  <a:tab pos="200025" algn="l"/>
                </a:tabLst>
              </a:pP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Profondeur de semis </a:t>
              </a:r>
              <a:r>
                <a:rPr lang="fr-FR" sz="1000" i="1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  <a:endParaRPr lang="fr-FR" sz="1000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99390" lvl="0" indent="-186690" algn="r">
                <a:buClr>
                  <a:srgbClr val="3F3F3F"/>
                </a:buClr>
                <a:buFont typeface="Symbol"/>
                <a:buChar char=""/>
                <a:tabLst>
                  <a:tab pos="200025" algn="l"/>
                </a:tabLst>
              </a:pPr>
              <a:endParaRPr lang="fr-FR" sz="5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71450" lvl="0" indent="-171450" algn="r"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Profondeur de semis : 2 à 3 cm max</a:t>
              </a:r>
            </a:p>
            <a:p>
              <a:pPr marL="171450" lvl="0" indent="-171450" algn="r">
                <a:buFont typeface="Wingdings" panose="05000000000000000000" pitchFamily="2" charset="2"/>
                <a:buChar char="Ø"/>
              </a:pPr>
              <a:endParaRPr lang="fr-FR" sz="1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r">
                <a:buClr>
                  <a:srgbClr val="3F3F3F"/>
                </a:buClr>
                <a:tabLst>
                  <a:tab pos="200025" algn="l"/>
                </a:tabLst>
              </a:pPr>
              <a:r>
                <a:rPr lang="fr-FR" sz="1000" b="1" i="1" u="sng" spc="-5" dirty="0">
                  <a:solidFill>
                    <a:srgbClr val="32A45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Les conseils de culture : </a:t>
              </a:r>
            </a:p>
            <a:p>
              <a:pPr algn="r">
                <a:buClr>
                  <a:srgbClr val="3F3F3F"/>
                </a:buClr>
                <a:tabLst>
                  <a:tab pos="200025" algn="l"/>
                </a:tabLst>
              </a:pPr>
              <a:endParaRPr lang="fr-FR" sz="500" b="1" i="1" u="sng" spc="-5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171450" lvl="0" indent="-171450" algn="r"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Veiller à régler le semoir pour obtenir la densité voulue.</a:t>
              </a:r>
            </a:p>
            <a:p>
              <a:pPr marL="171450" lvl="0" indent="-171450" algn="r"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Le lit de semences doit être bien </a:t>
              </a:r>
              <a:r>
                <a:rPr lang="fr-FR" sz="1000" dirty="0" err="1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rappuyé</a:t>
              </a: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en profondeur et fin en surface pour permettre un bon contact terre/graine.</a:t>
              </a:r>
            </a:p>
            <a:p>
              <a:pPr marL="171450" lvl="0" indent="-171450" algn="r"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Roulage après semis conseillé pour uniformiser la levée.</a:t>
              </a:r>
            </a:p>
            <a:p>
              <a:pPr marL="503011" lvl="1" indent="-171450" algn="r">
                <a:buFont typeface="Wingdings" panose="05000000000000000000" pitchFamily="2" charset="2"/>
                <a:buChar char="Ø"/>
              </a:pPr>
              <a:r>
                <a:rPr lang="fr-FR" sz="100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 période sèche, deux roulages : un post et un pré-semis.</a:t>
              </a:r>
            </a:p>
          </p:txBody>
        </p:sp>
      </p:grpSp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3183"/>
              </p:ext>
            </p:extLst>
          </p:nvPr>
        </p:nvGraphicFramePr>
        <p:xfrm>
          <a:off x="4311183" y="8296957"/>
          <a:ext cx="30112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99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Dose de semis (kg/ha)</a:t>
                      </a:r>
                    </a:p>
                  </a:txBody>
                  <a:tcPr anchor="ctr">
                    <a:solidFill>
                      <a:srgbClr val="32A4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60</a:t>
                      </a:r>
                    </a:p>
                  </a:txBody>
                  <a:tcPr anchor="ctr">
                    <a:solidFill>
                      <a:srgbClr val="32A4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32A4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80</a:t>
                      </a:r>
                    </a:p>
                  </a:txBody>
                  <a:tcPr anchor="ctr">
                    <a:solidFill>
                      <a:srgbClr val="32A4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err="1">
                          <a:latin typeface="HelveticaNeueLT Std Lt" panose="020B0403020202020204" pitchFamily="34" charset="0"/>
                        </a:rPr>
                        <a:t>Nbr</a:t>
                      </a:r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 de graines / m²</a:t>
                      </a:r>
                    </a:p>
                  </a:txBody>
                  <a:tcPr anchor="ctr">
                    <a:solidFill>
                      <a:srgbClr val="C4D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140</a:t>
                      </a:r>
                    </a:p>
                  </a:txBody>
                  <a:tcPr anchor="ctr">
                    <a:solidFill>
                      <a:srgbClr val="C4D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173</a:t>
                      </a:r>
                    </a:p>
                  </a:txBody>
                  <a:tcPr anchor="ctr">
                    <a:solidFill>
                      <a:srgbClr val="C4D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HelveticaNeueLT Std Lt" panose="020B0403020202020204" pitchFamily="34" charset="0"/>
                        </a:rPr>
                        <a:t>197</a:t>
                      </a:r>
                    </a:p>
                  </a:txBody>
                  <a:tcPr anchor="ctr">
                    <a:solidFill>
                      <a:srgbClr val="C4D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object 49"/>
          <p:cNvSpPr txBox="1"/>
          <p:nvPr/>
        </p:nvSpPr>
        <p:spPr>
          <a:xfrm>
            <a:off x="261763" y="7297672"/>
            <a:ext cx="343016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200"/>
              </a:lnSpc>
            </a:pPr>
            <a:r>
              <a:rPr sz="1000" b="1" i="1" u="sng" dirty="0">
                <a:solidFill>
                  <a:srgbClr val="32A4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Répartition du nombre de graines (peuplement en %) :</a:t>
            </a:r>
            <a:endParaRPr sz="1000" u="sng" dirty="0">
              <a:solidFill>
                <a:srgbClr val="32A4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-59989" y="7678664"/>
            <a:ext cx="4371171" cy="1732365"/>
            <a:chOff x="12066" y="7833785"/>
            <a:chExt cx="4434154" cy="1732365"/>
          </a:xfrm>
        </p:grpSpPr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E919410D-AABB-4B12-B7CB-88493003B201}"/>
                </a:ext>
              </a:extLst>
            </p:cNvPr>
            <p:cNvGrpSpPr/>
            <p:nvPr/>
          </p:nvGrpSpPr>
          <p:grpSpPr>
            <a:xfrm>
              <a:off x="12066" y="7833785"/>
              <a:ext cx="2351891" cy="1732365"/>
              <a:chOff x="1446976" y="195778"/>
              <a:chExt cx="7430503" cy="5418666"/>
            </a:xfrm>
          </p:grpSpPr>
          <p:graphicFrame>
            <p:nvGraphicFramePr>
              <p:cNvPr id="66" name="Graphique 65">
                <a:extLst>
                  <a:ext uri="{FF2B5EF4-FFF2-40B4-BE49-F238E27FC236}">
                    <a16:creationId xmlns:a16="http://schemas.microsoft.com/office/drawing/2014/main" id="{175D7684-C42C-4A7D-B893-67AC442149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01675077"/>
                  </p:ext>
                </p:extLst>
              </p:nvPr>
            </p:nvGraphicFramePr>
            <p:xfrm>
              <a:off x="1446976" y="195778"/>
              <a:ext cx="7430503" cy="54186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A932B064-9BF8-49DB-A558-3F4A97414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40865" y="1772981"/>
                <a:ext cx="1609199" cy="1849966"/>
              </a:xfrm>
              <a:prstGeom prst="rect">
                <a:avLst/>
              </a:prstGeom>
            </p:spPr>
          </p:pic>
        </p:grpSp>
        <p:grpSp>
          <p:nvGrpSpPr>
            <p:cNvPr id="55" name="Groupe 54"/>
            <p:cNvGrpSpPr/>
            <p:nvPr/>
          </p:nvGrpSpPr>
          <p:grpSpPr>
            <a:xfrm>
              <a:off x="1986079" y="8213048"/>
              <a:ext cx="2460141" cy="899001"/>
              <a:chOff x="2922163" y="7688997"/>
              <a:chExt cx="3052853" cy="1231679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C17C242B-1D9E-48BA-9395-C570ABE712F8}"/>
                  </a:ext>
                </a:extLst>
              </p:cNvPr>
              <p:cNvGrpSpPr/>
              <p:nvPr/>
            </p:nvGrpSpPr>
            <p:grpSpPr>
              <a:xfrm>
                <a:off x="2922163" y="7688997"/>
                <a:ext cx="3052853" cy="1231679"/>
                <a:chOff x="8063318" y="3739810"/>
                <a:chExt cx="3052853" cy="1231679"/>
              </a:xfrm>
            </p:grpSpPr>
            <p:sp>
              <p:nvSpPr>
                <p:cNvPr id="60" name="Losange 59">
                  <a:extLst>
                    <a:ext uri="{FF2B5EF4-FFF2-40B4-BE49-F238E27FC236}">
                      <a16:creationId xmlns:a16="http://schemas.microsoft.com/office/drawing/2014/main" id="{F78D6B05-BC96-43A1-902E-4AFF12E1FFA7}"/>
                    </a:ext>
                  </a:extLst>
                </p:cNvPr>
                <p:cNvSpPr/>
                <p:nvPr/>
              </p:nvSpPr>
              <p:spPr>
                <a:xfrm>
                  <a:off x="8063318" y="3756397"/>
                  <a:ext cx="284679" cy="296366"/>
                </a:xfrm>
                <a:prstGeom prst="diamond">
                  <a:avLst/>
                </a:prstGeom>
                <a:solidFill>
                  <a:srgbClr val="5B9BD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10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63ABF24D-EFC1-4691-9924-5ABF224F7394}"/>
                    </a:ext>
                  </a:extLst>
                </p:cNvPr>
                <p:cNvSpPr txBox="1"/>
                <p:nvPr/>
              </p:nvSpPr>
              <p:spPr>
                <a:xfrm>
                  <a:off x="8347996" y="3739810"/>
                  <a:ext cx="2442197" cy="337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Seigle forestier (PMG : </a:t>
                  </a:r>
                  <a:r>
                    <a:rPr lang="fr-FR" sz="1000" kern="0" dirty="0">
                      <a:solidFill>
                        <a:prstClr val="black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17</a:t>
                  </a:r>
                  <a:r>
                    <a:rPr kumimoji="0" lang="fr-FR" sz="1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g)</a:t>
                  </a:r>
                </a:p>
              </p:txBody>
            </p:sp>
            <p:grpSp>
              <p:nvGrpSpPr>
                <p:cNvPr id="63" name="Groupe 62">
                  <a:extLst>
                    <a:ext uri="{FF2B5EF4-FFF2-40B4-BE49-F238E27FC236}">
                      <a16:creationId xmlns:a16="http://schemas.microsoft.com/office/drawing/2014/main" id="{8005C5DB-2CFB-47CA-A8F4-7530120E8E46}"/>
                    </a:ext>
                  </a:extLst>
                </p:cNvPr>
                <p:cNvGrpSpPr/>
                <p:nvPr/>
              </p:nvGrpSpPr>
              <p:grpSpPr>
                <a:xfrm>
                  <a:off x="8354290" y="4186520"/>
                  <a:ext cx="2761881" cy="784969"/>
                  <a:chOff x="8327893" y="4175179"/>
                  <a:chExt cx="2761881" cy="784969"/>
                </a:xfrm>
              </p:grpSpPr>
              <p:sp>
                <p:nvSpPr>
                  <p:cNvPr id="64" name="ZoneTexte 63">
                    <a:extLst>
                      <a:ext uri="{FF2B5EF4-FFF2-40B4-BE49-F238E27FC236}">
                        <a16:creationId xmlns:a16="http://schemas.microsoft.com/office/drawing/2014/main" id="{A7B410E9-C92D-4601-9878-234B3F4C8250}"/>
                      </a:ext>
                    </a:extLst>
                  </p:cNvPr>
                  <p:cNvSpPr txBox="1"/>
                  <p:nvPr/>
                </p:nvSpPr>
                <p:spPr>
                  <a:xfrm>
                    <a:off x="8327893" y="4175179"/>
                    <a:ext cx="2761881" cy="3373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Pois fourrager (PMG : </a:t>
                    </a:r>
                    <a:r>
                      <a:rPr lang="fr-FR" sz="1000" kern="0" dirty="0">
                        <a:solidFill>
                          <a:prstClr val="black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150</a:t>
                    </a:r>
                    <a:r>
                      <a:rPr kumimoji="0" lang="fr-FR" sz="10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g)</a:t>
                    </a:r>
                  </a:p>
                </p:txBody>
              </p:sp>
              <p:sp>
                <p:nvSpPr>
                  <p:cNvPr id="65" name="ZoneTexte 64">
                    <a:extLst>
                      <a:ext uri="{FF2B5EF4-FFF2-40B4-BE49-F238E27FC236}">
                        <a16:creationId xmlns:a16="http://schemas.microsoft.com/office/drawing/2014/main" id="{717FE2B1-A59D-41E1-8F24-A63CFE062AA7}"/>
                      </a:ext>
                    </a:extLst>
                  </p:cNvPr>
                  <p:cNvSpPr txBox="1"/>
                  <p:nvPr/>
                </p:nvSpPr>
                <p:spPr>
                  <a:xfrm>
                    <a:off x="8334784" y="4622811"/>
                    <a:ext cx="2506496" cy="3373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00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Vesce d’hiver </a:t>
                    </a:r>
                    <a:r>
                      <a:rPr kumimoji="0" lang="fr-FR" sz="1000" i="0" u="none" strike="noStrike" kern="0" cap="none" spc="0" normalizeH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</a:rPr>
                      <a:t>(PMG : 60g)</a:t>
                    </a:r>
                    <a:endParaRPr kumimoji="0" lang="fr-FR" sz="100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" panose="020B0604020202020204" pitchFamily="34" charset="0"/>
                      <a:cs typeface="Helvetica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7" name="Losange 56">
                <a:extLst>
                  <a:ext uri="{FF2B5EF4-FFF2-40B4-BE49-F238E27FC236}">
                    <a16:creationId xmlns:a16="http://schemas.microsoft.com/office/drawing/2014/main" id="{F78D6B05-BC96-43A1-902E-4AFF12E1FFA7}"/>
                  </a:ext>
                </a:extLst>
              </p:cNvPr>
              <p:cNvSpPr/>
              <p:nvPr/>
            </p:nvSpPr>
            <p:spPr>
              <a:xfrm>
                <a:off x="2922163" y="8143475"/>
                <a:ext cx="284678" cy="296366"/>
              </a:xfrm>
              <a:prstGeom prst="diamond">
                <a:avLst/>
              </a:pr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Losange 58">
                <a:extLst>
                  <a:ext uri="{FF2B5EF4-FFF2-40B4-BE49-F238E27FC236}">
                    <a16:creationId xmlns:a16="http://schemas.microsoft.com/office/drawing/2014/main" id="{F78D6B05-BC96-43A1-902E-4AFF12E1FFA7}"/>
                  </a:ext>
                </a:extLst>
              </p:cNvPr>
              <p:cNvSpPr/>
              <p:nvPr/>
            </p:nvSpPr>
            <p:spPr>
              <a:xfrm>
                <a:off x="2930837" y="8589642"/>
                <a:ext cx="284678" cy="296367"/>
              </a:xfrm>
              <a:prstGeom prst="diamond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82" b="91527" l="10000" r="90000">
                        <a14:foregroundMark x1="36800" y1="9261" x2="68400" y2="13892"/>
                        <a14:foregroundMark x1="70200" y1="16453" x2="73800" y2="26207"/>
                        <a14:foregroundMark x1="74800" y1="28867" x2="74800" y2="41773"/>
                        <a14:foregroundMark x1="32100" y1="33990" x2="32300" y2="41281"/>
                        <a14:foregroundMark x1="44000" y1="30837" x2="64200" y2="43547"/>
                        <a14:foregroundMark x1="66200" y1="70542" x2="68900" y2="73300"/>
                        <a14:foregroundMark x1="57800" y1="69163" x2="63300" y2="73300"/>
                        <a14:foregroundMark x1="43800" y1="35468" x2="55900" y2="42759"/>
                        <a14:foregroundMark x1="58800" y1="73498" x2="70400" y2="72512"/>
                        <a14:backgroundMark x1="32400" y1="88079" x2="38600" y2="90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1" t="6373" r="20392" b="7662"/>
          <a:stretch/>
        </p:blipFill>
        <p:spPr>
          <a:xfrm>
            <a:off x="5715379" y="36163"/>
            <a:ext cx="1607072" cy="28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95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256</Words>
  <Application>Microsoft Office PowerPoint</Application>
  <PresentationFormat>Personnalisé</PresentationFormat>
  <Paragraphs>63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HelveticaNeueLT Std Lt</vt:lpstr>
      <vt:lpstr>Symbol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BRIAND</dc:creator>
  <cp:lastModifiedBy>Goulven LE METTEZ</cp:lastModifiedBy>
  <cp:revision>94</cp:revision>
  <cp:lastPrinted>2019-11-14T11:16:29Z</cp:lastPrinted>
  <dcterms:created xsi:type="dcterms:W3CDTF">2019-11-12T08:18:52Z</dcterms:created>
  <dcterms:modified xsi:type="dcterms:W3CDTF">2024-11-14T15:35:53Z</dcterms:modified>
</cp:coreProperties>
</file>